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616" r:id="rId2"/>
    <p:sldId id="701" r:id="rId3"/>
    <p:sldId id="790" r:id="rId4"/>
    <p:sldId id="995" r:id="rId5"/>
    <p:sldId id="992" r:id="rId6"/>
    <p:sldId id="1007" r:id="rId7"/>
    <p:sldId id="993" r:id="rId8"/>
    <p:sldId id="994" r:id="rId9"/>
    <p:sldId id="1006" r:id="rId10"/>
    <p:sldId id="821" r:id="rId11"/>
    <p:sldId id="831" r:id="rId12"/>
    <p:sldId id="833" r:id="rId13"/>
    <p:sldId id="834" r:id="rId14"/>
    <p:sldId id="835" r:id="rId15"/>
    <p:sldId id="836" r:id="rId16"/>
    <p:sldId id="832" r:id="rId17"/>
    <p:sldId id="846" r:id="rId18"/>
    <p:sldId id="1048" r:id="rId19"/>
    <p:sldId id="1027" r:id="rId20"/>
    <p:sldId id="1028" r:id="rId21"/>
    <p:sldId id="851" r:id="rId22"/>
    <p:sldId id="852" r:id="rId23"/>
    <p:sldId id="853" r:id="rId24"/>
    <p:sldId id="854" r:id="rId25"/>
    <p:sldId id="855" r:id="rId26"/>
    <p:sldId id="1049" r:id="rId27"/>
    <p:sldId id="856" r:id="rId28"/>
    <p:sldId id="857" r:id="rId29"/>
    <p:sldId id="1031" r:id="rId30"/>
    <p:sldId id="860" r:id="rId31"/>
    <p:sldId id="861" r:id="rId32"/>
    <p:sldId id="862" r:id="rId33"/>
    <p:sldId id="863" r:id="rId34"/>
    <p:sldId id="864" r:id="rId35"/>
    <p:sldId id="865" r:id="rId36"/>
    <p:sldId id="866" r:id="rId37"/>
    <p:sldId id="1034" r:id="rId38"/>
    <p:sldId id="922" r:id="rId39"/>
    <p:sldId id="867" r:id="rId40"/>
    <p:sldId id="868" r:id="rId41"/>
    <p:sldId id="869" r:id="rId42"/>
    <p:sldId id="1032" r:id="rId43"/>
    <p:sldId id="870" r:id="rId44"/>
    <p:sldId id="871" r:id="rId45"/>
    <p:sldId id="872" r:id="rId46"/>
    <p:sldId id="920" r:id="rId47"/>
    <p:sldId id="873" r:id="rId48"/>
    <p:sldId id="997" r:id="rId49"/>
    <p:sldId id="1008" r:id="rId50"/>
    <p:sldId id="1029" r:id="rId51"/>
    <p:sldId id="1030" r:id="rId52"/>
    <p:sldId id="998" r:id="rId53"/>
    <p:sldId id="999" r:id="rId54"/>
    <p:sldId id="1000" r:id="rId55"/>
    <p:sldId id="1001" r:id="rId56"/>
    <p:sldId id="1002" r:id="rId57"/>
    <p:sldId id="1004" r:id="rId58"/>
    <p:sldId id="1041" r:id="rId59"/>
    <p:sldId id="1039" r:id="rId60"/>
    <p:sldId id="1036" r:id="rId61"/>
    <p:sldId id="1037" r:id="rId62"/>
    <p:sldId id="1038" r:id="rId63"/>
    <p:sldId id="1009" r:id="rId64"/>
    <p:sldId id="1010" r:id="rId65"/>
    <p:sldId id="1011" r:id="rId66"/>
    <p:sldId id="1012" r:id="rId67"/>
    <p:sldId id="1013" r:id="rId68"/>
    <p:sldId id="1014" r:id="rId69"/>
    <p:sldId id="1015" r:id="rId70"/>
    <p:sldId id="1016" r:id="rId71"/>
    <p:sldId id="1017" r:id="rId72"/>
    <p:sldId id="1018" r:id="rId73"/>
    <p:sldId id="1019" r:id="rId74"/>
    <p:sldId id="1020" r:id="rId75"/>
    <p:sldId id="1021" r:id="rId76"/>
    <p:sldId id="1042" r:id="rId77"/>
    <p:sldId id="1043" r:id="rId78"/>
    <p:sldId id="1044" r:id="rId79"/>
    <p:sldId id="1045" r:id="rId80"/>
    <p:sldId id="1046" r:id="rId81"/>
    <p:sldId id="1050" r:id="rId82"/>
    <p:sldId id="1047" r:id="rId83"/>
    <p:sldId id="1005" r:id="rId8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4C"/>
    <a:srgbClr val="00194C"/>
    <a:srgbClr val="9565E8"/>
    <a:srgbClr val="FDC227"/>
    <a:srgbClr val="5C8900"/>
    <a:srgbClr val="011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399" autoAdjust="0"/>
  </p:normalViewPr>
  <p:slideViewPr>
    <p:cSldViewPr snapToGrid="0" snapToObjects="1">
      <p:cViewPr varScale="1">
        <p:scale>
          <a:sx n="148" d="100"/>
          <a:sy n="148" d="100"/>
        </p:scale>
        <p:origin x="1632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81D3C-003D-4837-A496-9A32CDA8003A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9D11D-5857-48CF-ABB8-89B8AC9FD0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5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59C286E3-00D8-457A-89CF-438244B20B91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54687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52CB5D3B-B39E-4D6B-8AB0-D61FD4218172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90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52CB5D3B-B39E-4D6B-8AB0-D61FD4218172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553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78B0708A-5F38-4E5A-BEB3-50C904AC031D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483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83E65090-67E8-458C-93FC-FECE219CB315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31530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2A1B3A83-DB6E-4F99-943A-DC9FF634AF3D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6800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E5204A6A-3723-49E5-8629-43B57EE6D41D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11946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7C097D46-9A55-46E7-BFA1-631E9C9ED0BC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09223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EDF24765-866E-4D31-AF78-AD6FB70CB38D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1875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012B3EBA-A9EF-4897-80D2-C2F4265F8958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0048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DF38282-AD0E-4C6A-892C-5D414C15CA28}" type="slidenum">
              <a:rPr lang="en-US" altLang="en-US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0807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7942" indent="-279978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1991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67876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584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3805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1770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59734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07699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474F8B7-D35D-4463-9791-4FDD060B8EAE}" type="slidenum">
              <a:rPr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5" y="4344134"/>
            <a:ext cx="5485772" cy="41139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34791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E988636D-0CF0-431B-9A1C-990A53AC3058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5679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DF8917E8-0BA3-4189-840B-6CC1F965810E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45347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DF8917E8-0BA3-4189-840B-6CC1F965810E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15709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1330828-2C84-400B-869C-4115C388B251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09135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F13CE2AC-14B0-436E-A433-98E8910FBC27}" type="slidenum">
              <a:rPr lang="en-US" altLang="en-US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90057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277113E-64F5-41F2-9E63-672D96A1B834}" type="slidenum">
              <a:rPr lang="en-US" altLang="en-US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15088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8EDE5E7D-1B08-4145-9B6D-18F571CD67B2}" type="slidenum">
              <a:rPr lang="en-US" altLang="en-US"/>
              <a:pPr>
                <a:spcBef>
                  <a:spcPct val="0"/>
                </a:spcBef>
              </a:pPr>
              <a:t>62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38834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F9AD7A79-8A3C-4814-820C-0EA556DC87EE}" type="slidenum">
              <a:rPr lang="en-US" altLang="en-US"/>
              <a:pPr>
                <a:spcBef>
                  <a:spcPct val="0"/>
                </a:spcBef>
              </a:pPr>
              <a:t>63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0670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7942" indent="-279978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1991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67876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584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3805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1770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59734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07699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43ADF94-157E-4FC6-B580-FB6E923E337F}" type="slidenum">
              <a:rPr lang="en-US" altLang="en-US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en-US" smtClean="0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9" tIns="45710" rIns="91419" bIns="45710"/>
          <a:lstStyle/>
          <a:p>
            <a:pPr eaLnBrk="1" hangingPunct="1"/>
            <a:r>
              <a:rPr lang="en-US" altLang="en-US" dirty="0" smtClean="0"/>
              <a:t>MOVE ELSEWHERE?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6600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8B4B0916-675F-4057-A5CF-315F0ABCD01A}" type="slidenum">
              <a:rPr lang="en-US" altLang="en-US"/>
              <a:pPr>
                <a:spcBef>
                  <a:spcPct val="0"/>
                </a:spcBef>
              </a:pPr>
              <a:t>66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533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3C15D24B-D5EB-4147-AEF0-7FA7A6A58632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33013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941B5638-796C-46E3-87A5-5A65B6F95E64}" type="slidenum">
              <a:rPr lang="en-US" altLang="en-US"/>
              <a:pPr>
                <a:spcBef>
                  <a:spcPct val="0"/>
                </a:spcBef>
              </a:pPr>
              <a:t>67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792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7942" indent="-279978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1991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67876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584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3805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1770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59734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07699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43ADF94-157E-4FC6-B580-FB6E923E337F}" type="slidenum">
              <a:rPr lang="en-US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  <p:sp>
        <p:nvSpPr>
          <p:cNvPr id="269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2693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9" tIns="45710" rIns="91419" bIns="45710"/>
          <a:lstStyle/>
          <a:p>
            <a:pPr eaLnBrk="1" hangingPunct="1"/>
            <a:r>
              <a:rPr lang="en-US" altLang="en-US" dirty="0" smtClean="0"/>
              <a:t>MOVE ELSEWHERE?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850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962FB3BC-F526-4D9C-890B-150FAB06A17E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403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6C78B47-024C-4031-ABEC-5B06FE2C71DF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085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88ED6234-721C-4052-98F0-02478C3B7C84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3858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8354B07F-4435-423E-B030-54477DFDCEB7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22445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39251DC-FBB7-4DAB-B4B4-2D4DB8FCEFC0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2812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457" y="1163102"/>
            <a:ext cx="8535737" cy="1537285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352" y="2914650"/>
            <a:ext cx="7533105" cy="1314450"/>
          </a:xfrm>
        </p:spPr>
        <p:txBody>
          <a:bodyPr>
            <a:normAutofit/>
          </a:bodyPr>
          <a:lstStyle>
            <a:lvl1pPr marL="0" indent="0" algn="ctr">
              <a:buNone/>
              <a:defRPr sz="3100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27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92471"/>
            <a:ext cx="8432800" cy="701843"/>
          </a:xfrm>
          <a:prstGeom prst="rect">
            <a:avLst/>
          </a:prstGeom>
        </p:spPr>
        <p:txBody>
          <a:bodyPr/>
          <a:lstStyle>
            <a:lvl1pPr>
              <a:defRPr sz="3500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1753"/>
            <a:ext cx="8229600" cy="27029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53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682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4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ragomir.radev@yal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hyperlink" Target="http://www.computerworld.com/article/2488478/emerging-technology/ai-gets-its-groove-back.html" TargetMode="External"/><Relationship Id="rId4" Type="http://schemas.openxmlformats.org/officeDocument/2006/relationships/hyperlink" Target="https://www.goodreads.com/list/show/485.Best_artificial_intelligence_book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:Ray_Kurzwei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urzweilai.net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C79pdZ5Rr0" TargetMode="External"/><Relationship Id="rId2" Type="http://schemas.openxmlformats.org/officeDocument/2006/relationships/hyperlink" Target="https://www.youtube.com/watch?v=-96BEoXJMs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epdriving.cs.princeton.edu/" TargetMode="External"/><Relationship Id="rId4" Type="http://schemas.openxmlformats.org/officeDocument/2006/relationships/hyperlink" Target="https://youtu.be/5hFvoXV9gII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gRw42oHN-Y" TargetMode="External"/><Relationship Id="rId2" Type="http://schemas.openxmlformats.org/officeDocument/2006/relationships/hyperlink" Target="https://www.youtube.com/watch?v=bivS1qQKHe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X_VLR7vU-8c" TargetMode="External"/><Relationship Id="rId4" Type="http://schemas.openxmlformats.org/officeDocument/2006/relationships/hyperlink" Target="https://www.youtube.com/watch?v=rVlhMGQgDkY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1eYniJ0Rnk" TargetMode="External"/><Relationship Id="rId3" Type="http://schemas.openxmlformats.org/officeDocument/2006/relationships/hyperlink" Target="https://www.youtube.com/watch?v=-O01G3tSYpU" TargetMode="External"/><Relationship Id="rId7" Type="http://schemas.openxmlformats.org/officeDocument/2006/relationships/hyperlink" Target="https://www.youtube.com/watch?v=LSHZ_b05W7o" TargetMode="External"/><Relationship Id="rId2" Type="http://schemas.openxmlformats.org/officeDocument/2006/relationships/hyperlink" Target="https://www.youtube.com/watch?v=vFr3K2DORc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8nt3edWLgIg" TargetMode="External"/><Relationship Id="rId5" Type="http://schemas.openxmlformats.org/officeDocument/2006/relationships/hyperlink" Target="https://www.youtube.com/watch?v=vQXAsdMa_8A" TargetMode="External"/><Relationship Id="rId4" Type="http://schemas.openxmlformats.org/officeDocument/2006/relationships/hyperlink" Target="https://www.youtube.com/watch?v=21EiKfQYZXc" TargetMode="External"/><Relationship Id="rId9" Type="http://schemas.openxmlformats.org/officeDocument/2006/relationships/hyperlink" Target="https://www.youtube.com/watch?v=TnUYcTuZJpM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eekwire.com/2013/ibm-takes-watson-cloud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erkeley.edu/~russell/code/doc/install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9" y="1163097"/>
            <a:ext cx="8535737" cy="3302621"/>
          </a:xfrm>
        </p:spPr>
        <p:txBody>
          <a:bodyPr/>
          <a:lstStyle/>
          <a:p>
            <a:r>
              <a:rPr lang="en-US" sz="18000" dirty="0" smtClean="0">
                <a:latin typeface="Rockwell Extra Bold" panose="02060903040505020403" pitchFamily="18" charset="0"/>
              </a:rPr>
              <a:t>AI</a:t>
            </a:r>
            <a:endParaRPr lang="en-US" sz="18000" dirty="0"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Major Goals of the Class</a:t>
            </a:r>
          </a:p>
        </p:txBody>
      </p:sp>
      <p:sp>
        <p:nvSpPr>
          <p:cNvPr id="21504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301403"/>
            <a:ext cx="8229600" cy="2702991"/>
          </a:xfrm>
        </p:spPr>
        <p:txBody>
          <a:bodyPr>
            <a:noAutofit/>
          </a:bodyPr>
          <a:lstStyle/>
          <a:p>
            <a:r>
              <a:rPr lang="en-US" sz="2400" dirty="0"/>
              <a:t>Learn the basic principles and theoretical issues underlying artificial intelligence </a:t>
            </a:r>
          </a:p>
          <a:p>
            <a:r>
              <a:rPr lang="en-US" sz="2400" dirty="0"/>
              <a:t>Understand why artificial intelligence is difficult </a:t>
            </a:r>
          </a:p>
          <a:p>
            <a:r>
              <a:rPr lang="en-US" sz="2400" dirty="0"/>
              <a:t>Learn techniques and tools used to build practical, realistic, robust AI systems </a:t>
            </a:r>
          </a:p>
          <a:p>
            <a:r>
              <a:rPr lang="en-US" sz="2400" dirty="0"/>
              <a:t>Understand the limitations of these techniques and tools </a:t>
            </a:r>
          </a:p>
          <a:p>
            <a:r>
              <a:rPr lang="en-US" sz="2400" dirty="0"/>
              <a:t>Gain insight into some open research problems in AI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4252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2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Practically…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Playing games</a:t>
            </a:r>
          </a:p>
          <a:p>
            <a:r>
              <a:rPr lang="en-US" altLang="en-US" dirty="0" smtClean="0"/>
              <a:t>Language</a:t>
            </a:r>
          </a:p>
          <a:p>
            <a:r>
              <a:rPr lang="en-US" altLang="en-US" dirty="0" smtClean="0"/>
              <a:t>Learning</a:t>
            </a:r>
          </a:p>
          <a:p>
            <a:r>
              <a:rPr lang="en-US" altLang="en-US" dirty="0" smtClean="0"/>
              <a:t>Interacting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256670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 Puzzle</a:t>
            </a:r>
            <a:endParaRPr lang="en-US" dirty="0"/>
          </a:p>
        </p:txBody>
      </p:sp>
      <p:pic>
        <p:nvPicPr>
          <p:cNvPr id="93186" name="Picture 2" descr="http://www.greathallgames.com/apuzzles/p15woodSQ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32163"/>
            <a:ext cx="4038600" cy="374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68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Chess</a:t>
            </a:r>
          </a:p>
        </p:txBody>
      </p:sp>
      <p:pic>
        <p:nvPicPr>
          <p:cNvPr id="12293" name="Picture 5" descr="http://upload.wikimedia.org/wikipedia/commons/b/b5/Starting_position_in_a_chess_ga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25236"/>
            <a:ext cx="4343400" cy="38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76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Othello/</a:t>
            </a:r>
            <a:r>
              <a:rPr lang="en-US" altLang="en-US" dirty="0" err="1" smtClean="0"/>
              <a:t>Reversi</a:t>
            </a:r>
            <a:endParaRPr lang="en-US" altLang="en-US" dirty="0" smtClean="0"/>
          </a:p>
        </p:txBody>
      </p:sp>
      <p:pic>
        <p:nvPicPr>
          <p:cNvPr id="12291" name="Picture 2" descr="http://upload.wikimedia.org/wikipedia/vi/2/22/C%E1%BB%9D_Othel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47" y="1094314"/>
            <a:ext cx="4301379" cy="39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9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Backgammon</a:t>
            </a:r>
          </a:p>
        </p:txBody>
      </p:sp>
      <p:pic>
        <p:nvPicPr>
          <p:cNvPr id="79874" name="Picture 2" descr="http://backgammononline.com/img/backgammon-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24" y="997527"/>
            <a:ext cx="5002305" cy="40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9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8833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Number of players</a:t>
            </a:r>
          </a:p>
          <a:p>
            <a:pPr lvl="1"/>
            <a:r>
              <a:rPr lang="en-US" sz="2400" dirty="0" smtClean="0"/>
              <a:t>Single-player: Solitaire, Tetris</a:t>
            </a:r>
          </a:p>
          <a:p>
            <a:pPr lvl="1"/>
            <a:r>
              <a:rPr lang="en-US" sz="2400" dirty="0" smtClean="0"/>
              <a:t>Multi-player: Go, chess, Othello</a:t>
            </a:r>
          </a:p>
          <a:p>
            <a:r>
              <a:rPr lang="en-US" sz="2800" dirty="0" smtClean="0"/>
              <a:t>Randomness factor</a:t>
            </a:r>
          </a:p>
          <a:p>
            <a:pPr lvl="1"/>
            <a:r>
              <a:rPr lang="en-US" sz="2400" dirty="0" smtClean="0"/>
              <a:t>Deterministic: Go, chess</a:t>
            </a:r>
          </a:p>
          <a:p>
            <a:pPr lvl="1"/>
            <a:r>
              <a:rPr lang="en-US" sz="2400" dirty="0" smtClean="0"/>
              <a:t>Random: backgammon, most card games, most video games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618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31485"/>
            <a:ext cx="8432800" cy="701843"/>
          </a:xfrm>
        </p:spPr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5"/>
            <a:ext cx="8229600" cy="3170430"/>
          </a:xfrm>
        </p:spPr>
        <p:txBody>
          <a:bodyPr>
            <a:noAutofit/>
          </a:bodyPr>
          <a:lstStyle/>
          <a:p>
            <a:r>
              <a:rPr lang="en-US" sz="2400" dirty="0" smtClean="0"/>
              <a:t>Natural Language Understanding</a:t>
            </a:r>
          </a:p>
          <a:p>
            <a:r>
              <a:rPr lang="en-US" sz="2400" dirty="0" smtClean="0"/>
              <a:t>Natural Language Generation</a:t>
            </a:r>
          </a:p>
          <a:p>
            <a:r>
              <a:rPr lang="en-US" sz="2400" dirty="0" smtClean="0"/>
              <a:t>Dialogue</a:t>
            </a:r>
          </a:p>
          <a:p>
            <a:r>
              <a:rPr lang="en-US" sz="2400" dirty="0" smtClean="0"/>
              <a:t>Beware of ambiguities!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857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99" y="292191"/>
            <a:ext cx="3512913" cy="46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0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31485"/>
            <a:ext cx="8432800" cy="701843"/>
          </a:xfrm>
        </p:spPr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5"/>
            <a:ext cx="8229600" cy="3170430"/>
          </a:xfrm>
        </p:spPr>
        <p:txBody>
          <a:bodyPr>
            <a:noAutofit/>
          </a:bodyPr>
          <a:lstStyle/>
          <a:p>
            <a:r>
              <a:rPr lang="en-US" sz="1800" dirty="0" smtClean="0"/>
              <a:t>Machine learning</a:t>
            </a:r>
          </a:p>
          <a:p>
            <a:pPr marL="457200" lvl="1" indent="0">
              <a:buNone/>
            </a:pPr>
            <a:r>
              <a:rPr lang="en-US" sz="1600" dirty="0" smtClean="0"/>
              <a:t>A subfield of computer science and artificial intelligence that deals with the construction and study of systems that can learn from data, rather than follow only explicitly programmed instructions.</a:t>
            </a:r>
          </a:p>
          <a:p>
            <a:r>
              <a:rPr lang="en-US" sz="1800" dirty="0" smtClean="0"/>
              <a:t>Examples:</a:t>
            </a:r>
          </a:p>
          <a:p>
            <a:pPr lvl="1"/>
            <a:r>
              <a:rPr lang="en-US" sz="1600" dirty="0" smtClean="0"/>
              <a:t>Learning to drive an autonomous car in a novel environment</a:t>
            </a:r>
          </a:p>
          <a:p>
            <a:pPr lvl="1"/>
            <a:r>
              <a:rPr lang="en-US" sz="1600" dirty="0" smtClean="0"/>
              <a:t>Learning to adjust to a user’s behavior</a:t>
            </a:r>
          </a:p>
          <a:p>
            <a:r>
              <a:rPr lang="en-US" sz="2000" dirty="0" smtClean="0"/>
              <a:t>Types of learning:</a:t>
            </a:r>
          </a:p>
          <a:p>
            <a:pPr lvl="1"/>
            <a:r>
              <a:rPr lang="en-US" sz="1600" dirty="0" smtClean="0"/>
              <a:t>Supervised: labeled examples</a:t>
            </a:r>
          </a:p>
          <a:p>
            <a:pPr lvl="1"/>
            <a:r>
              <a:rPr lang="en-US" sz="1600" dirty="0" smtClean="0"/>
              <a:t>Unsupervised: no examples</a:t>
            </a:r>
          </a:p>
          <a:p>
            <a:pPr lvl="1"/>
            <a:r>
              <a:rPr lang="en-US" sz="1600" dirty="0" smtClean="0"/>
              <a:t>Semi-supervised: some examples</a:t>
            </a:r>
          </a:p>
          <a:p>
            <a:pPr lvl="1"/>
            <a:r>
              <a:rPr lang="en-US" sz="1600" dirty="0" smtClean="0"/>
              <a:t>By reinforcement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574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8.1.1</a:t>
            </a:r>
            <a:br>
              <a:rPr lang="en-US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6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31485"/>
            <a:ext cx="8432800" cy="701843"/>
          </a:xfrm>
        </p:spPr>
        <p:txBody>
          <a:bodyPr/>
          <a:lstStyle/>
          <a:p>
            <a:r>
              <a:rPr lang="en-US" dirty="0" smtClean="0"/>
              <a:t>Interacting with the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799657"/>
          </a:xfrm>
        </p:spPr>
        <p:txBody>
          <a:bodyPr>
            <a:noAutofit/>
          </a:bodyPr>
          <a:lstStyle/>
          <a:p>
            <a:r>
              <a:rPr lang="en-US" sz="2800" dirty="0" smtClean="0"/>
              <a:t>Sensing</a:t>
            </a:r>
          </a:p>
          <a:p>
            <a:pPr lvl="1"/>
            <a:r>
              <a:rPr lang="en-US" dirty="0" smtClean="0"/>
              <a:t>Speech</a:t>
            </a:r>
          </a:p>
          <a:p>
            <a:pPr lvl="1"/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Sensors</a:t>
            </a:r>
          </a:p>
          <a:p>
            <a:r>
              <a:rPr lang="en-US" sz="2800" dirty="0" smtClean="0"/>
              <a:t>Acting</a:t>
            </a:r>
          </a:p>
          <a:p>
            <a:pPr lvl="1"/>
            <a:r>
              <a:rPr lang="en-US" dirty="0"/>
              <a:t>Making decisions</a:t>
            </a:r>
          </a:p>
          <a:p>
            <a:pPr lvl="1"/>
            <a:r>
              <a:rPr lang="en-US" dirty="0" smtClean="0"/>
              <a:t>Manipulating objects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89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50"/>
            <a:ext cx="8229600" cy="85725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is a Computer?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2133601" y="1428750"/>
            <a:ext cx="43226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Let’s start with these easier questions….</a:t>
            </a:r>
          </a:p>
        </p:txBody>
      </p:sp>
    </p:spTree>
    <p:extLst>
      <p:ext uri="{BB962C8B-B14F-4D97-AF65-F5344CB8AC3E}">
        <p14:creationId xmlns:p14="http://schemas.microsoft.com/office/powerpoint/2010/main" val="28569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50"/>
            <a:ext cx="8229600" cy="85725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is a Hammer?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154662" y="2821516"/>
            <a:ext cx="3697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hammer is an AMPLIFIER for….</a:t>
            </a:r>
          </a:p>
        </p:txBody>
      </p:sp>
      <p:pic>
        <p:nvPicPr>
          <p:cNvPr id="22532" name="Picture 2" descr="C:\Users\sal\AppData\Local\Microsoft\Windows\Temporary Internet Files\Content.IE5\CEBQCSO2\MP900442299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1" y="1608151"/>
            <a:ext cx="1828800" cy="242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7" descr="http://4photos.net/photosv5/pray_hand_21927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74" y="1921404"/>
            <a:ext cx="3378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5963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50"/>
            <a:ext cx="8229600" cy="85725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is a Phone?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846004" y="2171700"/>
            <a:ext cx="34805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phone is an AMPLIFIER for….</a:t>
            </a:r>
          </a:p>
        </p:txBody>
      </p:sp>
      <p:pic>
        <p:nvPicPr>
          <p:cNvPr id="41987" name="Picture 3" descr="C:\Users\sal\AppData\Local\Microsoft\Windows\Temporary Internet Files\Content.IE5\8817SGV3\MP900422403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71750"/>
            <a:ext cx="19685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 descr="C:\Users\sal\AppData\Local\Microsoft\Windows\Temporary Internet Files\Content.IE5\FKR2AFK6\MP900427673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2675335"/>
            <a:ext cx="3363913" cy="19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8" descr="http://www2.pcmag.com/media/images/302835-apple-iphone-5-sprin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23476"/>
            <a:ext cx="18669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874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50"/>
            <a:ext cx="8229600" cy="85725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is a Car?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006305" y="2347053"/>
            <a:ext cx="3159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car is an AMPLIFIER for….</a:t>
            </a:r>
          </a:p>
        </p:txBody>
      </p:sp>
      <p:pic>
        <p:nvPicPr>
          <p:cNvPr id="24580" name="Picture 2" descr="C:\Users\sal\AppData\Local\Microsoft\Windows\Temporary Internet Files\Content.IE5\8817SGV3\MP90038606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6" y="737394"/>
            <a:ext cx="2841625" cy="152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 descr="C:\Users\sal\AppData\Local\Microsoft\Windows\Temporary Internet Files\Content.IE5\8817SGV3\MP900430804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768177"/>
            <a:ext cx="4164013" cy="209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3672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1450"/>
            <a:ext cx="8229600" cy="85725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is a Computer?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489648" y="2278856"/>
            <a:ext cx="38011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computer is an AMPLIFIER for….</a:t>
            </a:r>
          </a:p>
        </p:txBody>
      </p:sp>
      <p:pic>
        <p:nvPicPr>
          <p:cNvPr id="25604" name="Picture 2" descr="C:\Users\sal\AppData\Local\Microsoft\Windows\Temporary Internet Files\Content.IE5\B9699CBU\MP900433172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832247"/>
            <a:ext cx="1922463" cy="144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 descr="C:\Users\sal\AppData\Local\Microsoft\Windows\Temporary Internet Files\Content.IE5\EX42FPPW\MP900385807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57500"/>
            <a:ext cx="32004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8536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4191000" cy="857250"/>
          </a:xfrm>
        </p:spPr>
        <p:txBody>
          <a:bodyPr/>
          <a:lstStyle/>
          <a:p>
            <a:r>
              <a:rPr lang="en-US" altLang="en-US" smtClean="0"/>
              <a:t>The Brain!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151" y="1358258"/>
            <a:ext cx="4877620" cy="326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71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94" y="96593"/>
            <a:ext cx="7108586" cy="496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29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4191000" cy="857250"/>
          </a:xfrm>
        </p:spPr>
        <p:txBody>
          <a:bodyPr/>
          <a:lstStyle/>
          <a:p>
            <a:r>
              <a:rPr lang="en-US" altLang="en-US" smtClean="0"/>
              <a:t>The Brain!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203" y="1122878"/>
            <a:ext cx="7470820" cy="37067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50-100B of these in a human brain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10,000s of connections each!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~10B critical pyramidal cells involved with cognition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1000 trillion (1 quadrillion) connections!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Why is it so wrinkled?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1600" dirty="0" smtClean="0"/>
              <a:t>More brain surface (cerebral cortex) can fit in our skull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Frontal lobes oversized by mammalian standards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Vision processing oversized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Three times larger than next </a:t>
            </a:r>
            <a:r>
              <a:rPr lang="en-US" sz="2000" dirty="0" err="1" smtClean="0"/>
              <a:t>avg</a:t>
            </a:r>
            <a:r>
              <a:rPr lang="en-US" sz="2000" dirty="0" smtClean="0"/>
              <a:t> mammal</a:t>
            </a:r>
            <a:endParaRPr lang="en-US" sz="2000" dirty="0"/>
          </a:p>
          <a:p>
            <a:pPr marL="0" indent="0">
              <a:lnSpc>
                <a:spcPct val="110000"/>
              </a:lnSpc>
              <a:buNone/>
              <a:defRPr/>
            </a:pPr>
            <a:endParaRPr lang="en-US" sz="2000" dirty="0"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2872"/>
            <a:ext cx="2418116" cy="136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98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4191000" cy="857250"/>
          </a:xfrm>
        </p:spPr>
        <p:txBody>
          <a:bodyPr/>
          <a:lstStyle/>
          <a:p>
            <a:r>
              <a:rPr lang="en-US" altLang="en-US" smtClean="0"/>
              <a:t>The Brain!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664420" y="927279"/>
            <a:ext cx="7793780" cy="3895334"/>
          </a:xfrm>
        </p:spPr>
        <p:txBody>
          <a:bodyPr>
            <a:normAutofit lnSpcReduction="10000"/>
          </a:bodyPr>
          <a:lstStyle/>
          <a:p>
            <a:r>
              <a:rPr lang="en-US" altLang="en-US" sz="2100" dirty="0" smtClean="0"/>
              <a:t>What does it do?</a:t>
            </a:r>
          </a:p>
          <a:p>
            <a:r>
              <a:rPr lang="en-US" altLang="en-US" sz="2100" dirty="0" smtClean="0"/>
              <a:t>Long-term memory</a:t>
            </a:r>
          </a:p>
          <a:p>
            <a:pPr lvl="1"/>
            <a:r>
              <a:rPr lang="en-US" altLang="en-US" sz="1600" dirty="0" smtClean="0"/>
              <a:t>Declarative (explicit) memory</a:t>
            </a:r>
          </a:p>
          <a:p>
            <a:pPr lvl="2"/>
            <a:r>
              <a:rPr lang="en-US" altLang="en-US" sz="1400" dirty="0" smtClean="0"/>
              <a:t>knowing </a:t>
            </a:r>
            <a:r>
              <a:rPr lang="en-US" altLang="en-US" sz="1400" i="1" dirty="0" smtClean="0"/>
              <a:t>what</a:t>
            </a:r>
          </a:p>
          <a:p>
            <a:pPr lvl="2"/>
            <a:r>
              <a:rPr lang="en-US" altLang="en-US" sz="1400" dirty="0" smtClean="0"/>
              <a:t>facts and events</a:t>
            </a:r>
          </a:p>
          <a:p>
            <a:pPr lvl="2"/>
            <a:r>
              <a:rPr lang="en-US" altLang="en-US" sz="1400" dirty="0" smtClean="0"/>
              <a:t>conscious recall</a:t>
            </a:r>
          </a:p>
          <a:p>
            <a:pPr lvl="1"/>
            <a:r>
              <a:rPr lang="en-US" altLang="en-US" sz="1600" dirty="0" smtClean="0"/>
              <a:t>Procedural (implicit) memory</a:t>
            </a:r>
          </a:p>
          <a:p>
            <a:pPr lvl="2"/>
            <a:r>
              <a:rPr lang="en-US" altLang="en-US" sz="1400" dirty="0" smtClean="0"/>
              <a:t>knowing </a:t>
            </a:r>
            <a:r>
              <a:rPr lang="en-US" altLang="en-US" sz="1400" i="1" dirty="0" smtClean="0"/>
              <a:t>how</a:t>
            </a:r>
          </a:p>
          <a:p>
            <a:pPr lvl="2"/>
            <a:r>
              <a:rPr lang="en-US" altLang="en-US" sz="1400" dirty="0" smtClean="0"/>
              <a:t>skills</a:t>
            </a:r>
          </a:p>
          <a:p>
            <a:pPr lvl="2"/>
            <a:r>
              <a:rPr lang="en-US" altLang="en-US" sz="1400" dirty="0" smtClean="0"/>
              <a:t>unconscious recall</a:t>
            </a:r>
          </a:p>
          <a:p>
            <a:r>
              <a:rPr lang="en-US" altLang="en-US" sz="2100" dirty="0" smtClean="0"/>
              <a:t>Short-term memory</a:t>
            </a:r>
          </a:p>
          <a:p>
            <a:pPr lvl="1"/>
            <a:r>
              <a:rPr lang="en-US" altLang="en-US" sz="1600" dirty="0" smtClean="0"/>
              <a:t>Temporary memory</a:t>
            </a:r>
          </a:p>
          <a:p>
            <a:pPr lvl="2"/>
            <a:r>
              <a:rPr lang="en-US" altLang="en-US" sz="1400" dirty="0" smtClean="0"/>
              <a:t>typically 10-15 seconds</a:t>
            </a:r>
          </a:p>
          <a:p>
            <a:pPr lvl="2"/>
            <a:r>
              <a:rPr lang="en-US" altLang="en-US" sz="1400" dirty="0" smtClean="0"/>
              <a:t>usually about seven items</a:t>
            </a:r>
          </a:p>
          <a:p>
            <a:pPr lvl="1"/>
            <a:endParaRPr lang="en-US" altLang="en-US" sz="1600" dirty="0" smtClean="0"/>
          </a:p>
          <a:p>
            <a:pPr lvl="2"/>
            <a:endParaRPr lang="en-US" altLang="en-US" sz="1400" dirty="0" smtClean="0"/>
          </a:p>
          <a:p>
            <a:endParaRPr lang="en-US" altLang="en-US" sz="2000" dirty="0" smtClean="0"/>
          </a:p>
          <a:p>
            <a:endParaRPr lang="en-US" altLang="en-US" sz="2000" dirty="0" smtClean="0"/>
          </a:p>
        </p:txBody>
      </p:sp>
      <p:pic>
        <p:nvPicPr>
          <p:cNvPr id="27652" name="Picture 2" descr="C:\Users\sal\AppData\Local\Microsoft\Windows\Temporary Internet Files\Content.IE5\FKR2AFK6\MP900385315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71450"/>
            <a:ext cx="16335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03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CPSC 470/570 Artificial Intelligence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7054"/>
            <a:ext cx="8229600" cy="3760631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z="2400" dirty="0" smtClean="0"/>
              <a:t>Instructor:</a:t>
            </a:r>
          </a:p>
          <a:p>
            <a:pPr lvl="1" eaLnBrk="1" hangingPunct="1"/>
            <a:r>
              <a:rPr lang="en-US" altLang="en-US" dirty="0" smtClean="0"/>
              <a:t>Dragomir Radev</a:t>
            </a:r>
          </a:p>
          <a:p>
            <a:pPr lvl="1" eaLnBrk="1" hangingPunct="1"/>
            <a:r>
              <a:rPr lang="en-US" altLang="en-US" dirty="0" smtClean="0">
                <a:hlinkClick r:id="rId3"/>
              </a:rPr>
              <a:t>dragomir.radev@yale.edu</a:t>
            </a:r>
            <a:r>
              <a:rPr lang="en-US" altLang="en-US" dirty="0" smtClean="0"/>
              <a:t> </a:t>
            </a:r>
          </a:p>
          <a:p>
            <a:pPr eaLnBrk="1" hangingPunct="1"/>
            <a:r>
              <a:rPr lang="en-US" altLang="en-US" sz="2400" dirty="0" smtClean="0"/>
              <a:t>Class times:</a:t>
            </a:r>
          </a:p>
          <a:p>
            <a:pPr lvl="1" eaLnBrk="1" hangingPunct="1"/>
            <a:r>
              <a:rPr lang="en-US" altLang="en-US" dirty="0" err="1" smtClean="0"/>
              <a:t>TTh</a:t>
            </a:r>
            <a:r>
              <a:rPr lang="en-US" altLang="en-US" dirty="0" smtClean="0"/>
              <a:t> 4-5:15</a:t>
            </a:r>
          </a:p>
          <a:p>
            <a:pPr lvl="1" eaLnBrk="1" hangingPunct="1"/>
            <a:r>
              <a:rPr lang="en-US" altLang="en-US" dirty="0" smtClean="0"/>
              <a:t>Davies Auditorium, 15 Prospect</a:t>
            </a:r>
          </a:p>
          <a:p>
            <a:pPr eaLnBrk="1" hangingPunct="1"/>
            <a:r>
              <a:rPr lang="en-US" altLang="en-US" sz="2400" dirty="0" smtClean="0"/>
              <a:t>TF</a:t>
            </a:r>
          </a:p>
          <a:p>
            <a:pPr lvl="1"/>
            <a:r>
              <a:rPr lang="en-US" dirty="0" err="1" smtClean="0"/>
              <a:t>Meiying</a:t>
            </a:r>
            <a:r>
              <a:rPr lang="en-US" dirty="0" smtClean="0"/>
              <a:t> Qin</a:t>
            </a:r>
          </a:p>
          <a:p>
            <a:r>
              <a:rPr lang="en-US" dirty="0" smtClean="0"/>
              <a:t>ULA</a:t>
            </a:r>
          </a:p>
          <a:p>
            <a:pPr lvl="1"/>
            <a:r>
              <a:rPr lang="en-US" dirty="0" err="1" smtClean="0"/>
              <a:t>Soumya</a:t>
            </a:r>
            <a:r>
              <a:rPr lang="en-US" dirty="0" smtClean="0"/>
              <a:t> </a:t>
            </a:r>
            <a:r>
              <a:rPr lang="en-US" dirty="0" err="1" smtClean="0"/>
              <a:t>Kambhampati</a:t>
            </a:r>
            <a:endParaRPr lang="en-US" dirty="0" smtClean="0"/>
          </a:p>
          <a:p>
            <a:pPr lvl="1"/>
            <a:r>
              <a:rPr lang="en-US" dirty="0"/>
              <a:t>Andrew Malta</a:t>
            </a:r>
          </a:p>
          <a:p>
            <a:pPr lvl="1"/>
            <a:r>
              <a:rPr lang="en-US" dirty="0" smtClean="0"/>
              <a:t>William Merrill</a:t>
            </a:r>
          </a:p>
        </p:txBody>
      </p:sp>
    </p:spTree>
    <p:extLst>
      <p:ext uri="{BB962C8B-B14F-4D97-AF65-F5344CB8AC3E}">
        <p14:creationId xmlns:p14="http://schemas.microsoft.com/office/powerpoint/2010/main" val="41267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What is AI?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200150"/>
            <a:ext cx="82296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kern="0" dirty="0" smtClean="0">
                <a:latin typeface="Lucida Grande"/>
              </a:rPr>
              <a:t>Views of AI fall into four categories:</a:t>
            </a:r>
          </a:p>
          <a:p>
            <a:pPr eaLnBrk="1" hangingPunct="1"/>
            <a:endParaRPr lang="en-US" altLang="en-US" sz="2400" kern="0" dirty="0" smtClean="0">
              <a:latin typeface="Lucida Grande"/>
            </a:endParaRPr>
          </a:p>
          <a:p>
            <a:pPr eaLnBrk="1" hangingPunct="1">
              <a:buFontTx/>
              <a:buNone/>
            </a:pPr>
            <a:r>
              <a:rPr lang="en-US" altLang="en-US" kern="0" dirty="0" smtClean="0"/>
              <a:t>	</a:t>
            </a:r>
            <a:r>
              <a:rPr lang="en-US" altLang="en-US" sz="2400" kern="0" dirty="0" smtClean="0"/>
              <a:t>	</a:t>
            </a:r>
            <a:endParaRPr lang="en-US" altLang="en-US" kern="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081825" y="3498225"/>
            <a:ext cx="7162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kern="0" dirty="0" smtClean="0">
                <a:latin typeface="Lucida Grande"/>
              </a:rPr>
              <a:t>The textbook advocates "acting rationally“.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kern="0" dirty="0" smtClean="0">
                <a:latin typeface="Lucida Grande"/>
              </a:rPr>
              <a:t>This is not the only approach</a:t>
            </a:r>
            <a:r>
              <a:rPr lang="en-US" altLang="en-US" sz="2400" kern="0" dirty="0">
                <a:latin typeface="Lucida Grande"/>
              </a:rPr>
              <a:t>!</a:t>
            </a:r>
            <a:endParaRPr lang="en-US" altLang="en-US" sz="2400" kern="0" dirty="0" smtClean="0">
              <a:latin typeface="Lucida Grande"/>
            </a:endParaRPr>
          </a:p>
          <a:p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07360"/>
            <a:ext cx="8716509" cy="92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4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5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12167"/>
            <a:ext cx="8432800" cy="701843"/>
          </a:xfrm>
        </p:spPr>
        <p:txBody>
          <a:bodyPr/>
          <a:lstStyle/>
          <a:p>
            <a:r>
              <a:rPr lang="en-US" dirty="0" smtClean="0"/>
              <a:t>Eight Definitions of AI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27" y="997331"/>
            <a:ext cx="6024478" cy="399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9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128454"/>
            <a:ext cx="8432800" cy="7018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Acting humanly: Turing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425" y="882204"/>
            <a:ext cx="8892862" cy="406923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1500" dirty="0" smtClean="0"/>
              <a:t>Turing (1950) "Computing machinery and intelligence":</a:t>
            </a:r>
          </a:p>
          <a:p>
            <a:pPr eaLnBrk="1" hangingPunct="1"/>
            <a:r>
              <a:rPr lang="en-US" altLang="en-US" sz="1500" dirty="0" smtClean="0"/>
              <a:t>"Can machines think?" </a:t>
            </a:r>
            <a:r>
              <a:rPr lang="en-US" altLang="en-US" sz="1500" dirty="0" smtClean="0">
                <a:sym typeface="Wingdings" pitchFamily="2" charset="2"/>
              </a:rPr>
              <a:t></a:t>
            </a:r>
            <a:r>
              <a:rPr lang="en-US" altLang="en-US" sz="1500" dirty="0" smtClean="0"/>
              <a:t> "Can machines behave intelligently?"</a:t>
            </a:r>
          </a:p>
          <a:p>
            <a:pPr eaLnBrk="1" hangingPunct="1"/>
            <a:r>
              <a:rPr lang="en-US" altLang="en-US" sz="1500" dirty="0" smtClean="0"/>
              <a:t>Operational test for intelligent behavior: the Imitation Game</a:t>
            </a:r>
          </a:p>
          <a:p>
            <a:pPr eaLnBrk="1" hangingPunct="1"/>
            <a:endParaRPr lang="en-US" altLang="en-US" sz="1500" dirty="0" smtClean="0"/>
          </a:p>
          <a:p>
            <a:pPr eaLnBrk="1" hangingPunct="1"/>
            <a:endParaRPr lang="en-US" altLang="en-US" sz="1500" dirty="0" smtClean="0"/>
          </a:p>
          <a:p>
            <a:pPr eaLnBrk="1" hangingPunct="1"/>
            <a:endParaRPr lang="en-US" altLang="en-US" sz="1500" dirty="0" smtClean="0"/>
          </a:p>
          <a:p>
            <a:pPr eaLnBrk="1" hangingPunct="1">
              <a:buFontTx/>
              <a:buNone/>
            </a:pPr>
            <a:r>
              <a:rPr lang="en-US" altLang="en-US" sz="1500" dirty="0" smtClean="0"/>
              <a:t>
</a:t>
            </a:r>
          </a:p>
          <a:p>
            <a:pPr eaLnBrk="1" hangingPunct="1">
              <a:buFontTx/>
              <a:buNone/>
            </a:pPr>
            <a:endParaRPr lang="en-US" altLang="en-US" sz="1500" dirty="0"/>
          </a:p>
          <a:p>
            <a:pPr eaLnBrk="1" hangingPunct="1">
              <a:buFontTx/>
              <a:buNone/>
            </a:pPr>
            <a:endParaRPr lang="en-US" altLang="en-US" sz="1500" dirty="0" smtClean="0"/>
          </a:p>
          <a:p>
            <a:pPr eaLnBrk="1" hangingPunct="1"/>
            <a:r>
              <a:rPr lang="en-US" altLang="en-US" sz="1500" dirty="0" smtClean="0"/>
              <a:t>Predicted that by 2000, a machine might have a 30% chance of fooling a lay person for 5 minutes</a:t>
            </a:r>
          </a:p>
          <a:p>
            <a:pPr eaLnBrk="1" hangingPunct="1"/>
            <a:r>
              <a:rPr lang="en-US" altLang="en-US" sz="1500" dirty="0" smtClean="0"/>
              <a:t>Anticipated all major arguments against AI in following 50 years</a:t>
            </a:r>
          </a:p>
          <a:p>
            <a:pPr eaLnBrk="1" hangingPunct="1"/>
            <a:r>
              <a:rPr lang="en-US" altLang="en-US" sz="1500" dirty="0" smtClean="0"/>
              <a:t>Suggested major components of AI: knowledge, reasoning, language understanding, learning</a:t>
            </a:r>
          </a:p>
          <a:p>
            <a:pPr eaLnBrk="1" hangingPunct="1"/>
            <a:r>
              <a:rPr lang="en-US" altLang="en-US" sz="1500" dirty="0" smtClean="0"/>
              <a:t>The total Turing test would also involve vision and robotics</a:t>
            </a:r>
          </a:p>
        </p:txBody>
      </p:sp>
      <p:pic>
        <p:nvPicPr>
          <p:cNvPr id="30724" name="Picture 4" descr="tu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751" y="1861776"/>
            <a:ext cx="4589746" cy="161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11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1568" y="129334"/>
            <a:ext cx="8920334" cy="701843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Thinking humanly: cognitive modeling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35424"/>
            <a:ext cx="8229600" cy="4049693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1960s "cognitive revolution": information-processing psychology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The General Problem Solver – Newell and Simon – they tried not only to solve a problem but also to compare the system’s reasoning process to that of a human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Requires scientific theories of internal activities of the brain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How to validate? Requires 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altLang="en-US" sz="2000" dirty="0" smtClean="0"/>
              <a:t>    1) Predicting and testing behavior of human subjects (top-down)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altLang="en-US" sz="2000" dirty="0" smtClean="0"/>
              <a:t>    2) Direct identification from neurological data (bottom-up)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Both approaches (roughly, Cognitive Science and Cognitive Neuroscience) are now distinct from AI</a:t>
            </a:r>
          </a:p>
        </p:txBody>
      </p:sp>
    </p:spTree>
    <p:extLst>
      <p:ext uri="{BB962C8B-B14F-4D97-AF65-F5344CB8AC3E}">
        <p14:creationId xmlns:p14="http://schemas.microsoft.com/office/powerpoint/2010/main" val="110874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9273" y="228010"/>
            <a:ext cx="8929253" cy="701843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Thinking rationally: "laws of thought"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168" y="1285460"/>
            <a:ext cx="8683414" cy="3086447"/>
          </a:xfrm>
        </p:spPr>
        <p:txBody>
          <a:bodyPr>
            <a:normAutofit fontScale="92500"/>
          </a:bodyPr>
          <a:lstStyle/>
          <a:p>
            <a:pPr marL="609600" indent="-609600" eaLnBrk="1" hangingPunct="1"/>
            <a:r>
              <a:rPr lang="en-US" altLang="en-US" sz="2400" dirty="0" smtClean="0"/>
              <a:t>Aristotle: what are correct arguments/thought processes</a:t>
            </a:r>
          </a:p>
          <a:p>
            <a:pPr marL="609600" indent="-609600" eaLnBrk="1" hangingPunct="1"/>
            <a:r>
              <a:rPr lang="en-US" altLang="en-US" sz="2400" dirty="0" smtClean="0"/>
              <a:t>Several Greek schools developed various forms of </a:t>
            </a:r>
            <a:r>
              <a:rPr lang="en-US" altLang="en-US" sz="2400" i="1" dirty="0" smtClean="0"/>
              <a:t>logic</a:t>
            </a:r>
            <a:r>
              <a:rPr lang="en-US" altLang="en-US" sz="2400" dirty="0" smtClean="0"/>
              <a:t>: </a:t>
            </a:r>
            <a:r>
              <a:rPr lang="en-US" altLang="en-US" sz="2400" i="1" dirty="0" smtClean="0"/>
              <a:t>notation</a:t>
            </a:r>
            <a:r>
              <a:rPr lang="en-US" altLang="en-US" sz="2400" dirty="0" smtClean="0"/>
              <a:t> and </a:t>
            </a:r>
            <a:r>
              <a:rPr lang="en-US" altLang="en-US" sz="2400" i="1" dirty="0" smtClean="0"/>
              <a:t>rules of derivation</a:t>
            </a:r>
            <a:r>
              <a:rPr lang="en-US" altLang="en-US" sz="2400" dirty="0" smtClean="0"/>
              <a:t> for thoughts; may or may not have proceeded to the idea of mechanization</a:t>
            </a:r>
          </a:p>
          <a:p>
            <a:pPr marL="609600" indent="-609600" eaLnBrk="1" hangingPunct="1"/>
            <a:r>
              <a:rPr lang="en-US" altLang="en-US" sz="2400" dirty="0" smtClean="0"/>
              <a:t>Direct line through mathematics and philosophy to modern AI</a:t>
            </a:r>
          </a:p>
          <a:p>
            <a:pPr marL="609600" indent="-609600" eaLnBrk="1" hangingPunct="1"/>
            <a:r>
              <a:rPr lang="en-US" altLang="en-US" sz="2400" dirty="0" smtClean="0"/>
              <a:t>Problems: 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sz="2000" dirty="0" smtClean="0"/>
              <a:t>Not all intelligent behavior is mediated by logical deliberation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sz="2000" dirty="0" smtClean="0"/>
              <a:t>What is the purpose of thinking? What thoughts should I have?</a:t>
            </a:r>
          </a:p>
        </p:txBody>
      </p:sp>
    </p:spTree>
    <p:extLst>
      <p:ext uri="{BB962C8B-B14F-4D97-AF65-F5344CB8AC3E}">
        <p14:creationId xmlns:p14="http://schemas.microsoft.com/office/powerpoint/2010/main" val="141243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Acting rationally: rational agent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 sz="2800" dirty="0" smtClean="0"/>
              <a:t>Rational behavior: doing the right thing</a:t>
            </a:r>
          </a:p>
          <a:p>
            <a:pPr eaLnBrk="1" hangingPunct="1"/>
            <a:r>
              <a:rPr lang="en-US" altLang="en-US" sz="2800" dirty="0" smtClean="0"/>
              <a:t>The right thing: that which is expected to maximize goal achievement, given the available information</a:t>
            </a:r>
          </a:p>
          <a:p>
            <a:pPr eaLnBrk="1" hangingPunct="1"/>
            <a:r>
              <a:rPr lang="en-US" altLang="en-US" sz="2800" dirty="0" smtClean="0"/>
              <a:t>Doesn't necessarily involve thinking – e.g., blinking reflex – but  thinking should be in the service of rational action</a:t>
            </a:r>
          </a:p>
        </p:txBody>
      </p:sp>
    </p:spTree>
    <p:extLst>
      <p:ext uri="{BB962C8B-B14F-4D97-AF65-F5344CB8AC3E}">
        <p14:creationId xmlns:p14="http://schemas.microsoft.com/office/powerpoint/2010/main" val="39076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Rational Agents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086851"/>
            <a:ext cx="8487177" cy="3910151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An </a:t>
            </a:r>
            <a:r>
              <a:rPr lang="en-US" altLang="en-US" sz="2400" dirty="0" smtClean="0">
                <a:solidFill>
                  <a:srgbClr val="FF0000"/>
                </a:solidFill>
              </a:rPr>
              <a:t>agent</a:t>
            </a:r>
            <a:r>
              <a:rPr lang="en-US" altLang="en-US" sz="2400" dirty="0" smtClean="0"/>
              <a:t> is an entity that perceives and acts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This course is about designing rational agents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Abstractly, an agent is a function from percept histories to actions:</a:t>
            </a:r>
          </a:p>
          <a:p>
            <a:pPr algn="ctr" eaLnBrk="1" hangingPunct="1">
              <a:lnSpc>
                <a:spcPct val="110000"/>
              </a:lnSpc>
              <a:buFontTx/>
              <a:buNone/>
            </a:pPr>
            <a:r>
              <a:rPr lang="en-US" altLang="en-US" sz="2400" dirty="0" smtClean="0"/>
              <a:t>[</a:t>
            </a:r>
            <a:r>
              <a:rPr lang="en-US" altLang="en-US" sz="2400" i="1" dirty="0" smtClean="0"/>
              <a:t>f</a:t>
            </a:r>
            <a:r>
              <a:rPr lang="en-US" altLang="en-US" sz="2400" dirty="0" smtClean="0"/>
              <a:t>: </a:t>
            </a:r>
            <a:r>
              <a:rPr lang="en-US" altLang="en-US" sz="2400" dirty="0" smtClean="0">
                <a:latin typeface="Monotype Corsiva" pitchFamily="66" charset="0"/>
              </a:rPr>
              <a:t>P*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ym typeface="Wingdings" pitchFamily="2" charset="2"/>
              </a:rPr>
              <a:t>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latin typeface="Monotype Corsiva" pitchFamily="66" charset="0"/>
              </a:rPr>
              <a:t>A</a:t>
            </a:r>
            <a:r>
              <a:rPr lang="en-US" altLang="en-US" sz="2400" dirty="0" smtClean="0"/>
              <a:t>]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For any given class of environments and tasks, we seek the agent (or class of agents) with the best performance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Caveat: computational limitations make perfect rationality unachievable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à"/>
            </a:pPr>
            <a:r>
              <a:rPr lang="en-US" altLang="en-US" sz="2000" dirty="0" smtClean="0"/>
              <a:t>design best </a:t>
            </a:r>
            <a:r>
              <a:rPr lang="en-US" altLang="en-US" sz="2000" dirty="0" smtClean="0">
                <a:solidFill>
                  <a:srgbClr val="FF0000"/>
                </a:solidFill>
              </a:rPr>
              <a:t>program</a:t>
            </a:r>
            <a:r>
              <a:rPr lang="en-US" altLang="en-US" sz="2000" dirty="0" smtClean="0"/>
              <a:t> for given machine resources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à"/>
            </a:pPr>
            <a:r>
              <a:rPr lang="en-US" altLang="en-US" sz="2000" dirty="0" smtClean="0"/>
              <a:t>Example: a polynomial algorithm for an exponential problem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à"/>
            </a:pPr>
            <a:r>
              <a:rPr lang="en-US" altLang="en-US" dirty="0" smtClean="0"/>
              <a:t>Satisficing!</a:t>
            </a:r>
            <a:endParaRPr lang="en-US" altLang="en-US" sz="2000" dirty="0" smtClean="0"/>
          </a:p>
          <a:p>
            <a:pPr eaLnBrk="1" hangingPunct="1">
              <a:lnSpc>
                <a:spcPct val="110000"/>
              </a:lnSpc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25251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Vacuum-cleaner world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r>
              <a:rPr lang="en-US" altLang="en-US" sz="2800" smtClean="0"/>
              <a:t>Percepts: location and contents, e.g., [A,Dirty]
Actions: </a:t>
            </a:r>
            <a:r>
              <a:rPr lang="en-US" altLang="en-US" sz="2800" i="1" smtClean="0"/>
              <a:t>Left</a:t>
            </a:r>
            <a:r>
              <a:rPr lang="en-US" altLang="en-US" sz="2800" smtClean="0"/>
              <a:t>, </a:t>
            </a:r>
            <a:r>
              <a:rPr lang="en-US" altLang="en-US" sz="2800" i="1" smtClean="0"/>
              <a:t>Right</a:t>
            </a:r>
            <a:r>
              <a:rPr lang="en-US" altLang="en-US" sz="2800" smtClean="0"/>
              <a:t>, </a:t>
            </a:r>
            <a:r>
              <a:rPr lang="en-US" altLang="en-US" sz="2800" i="1" smtClean="0"/>
              <a:t>Suck</a:t>
            </a:r>
            <a:r>
              <a:rPr lang="en-US" altLang="en-US" sz="2800" smtClean="0"/>
              <a:t>, </a:t>
            </a:r>
            <a:r>
              <a:rPr lang="en-US" altLang="en-US" sz="2800" i="1" smtClean="0"/>
              <a:t>NoOp</a:t>
            </a:r>
            <a:endParaRPr lang="en-US" altLang="en-US" sz="2800" smtClean="0"/>
          </a:p>
        </p:txBody>
      </p:sp>
      <p:pic>
        <p:nvPicPr>
          <p:cNvPr id="6148" name="Picture 4" descr="vacuum2-environ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0200"/>
            <a:ext cx="2457450" cy="112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9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2" y="88592"/>
            <a:ext cx="6563033" cy="494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0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250231"/>
            <a:ext cx="8432800" cy="7018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AI prehistory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000" y="1013661"/>
            <a:ext cx="8938034" cy="3915744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1600" dirty="0" smtClean="0"/>
              <a:t>Philosophy				Logic, methods of reasoning, mind as physical </a:t>
            </a:r>
            <a:br>
              <a:rPr lang="en-US" altLang="en-US" sz="1600" dirty="0" smtClean="0"/>
            </a:br>
            <a:r>
              <a:rPr lang="en-US" altLang="en-US" sz="1600" dirty="0" smtClean="0"/>
              <a:t>		 				system foundations of learning, language, rationality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600" dirty="0" smtClean="0"/>
              <a:t>Mathematics			Formal representation and proof algorithms,</a:t>
            </a:r>
            <a:br>
              <a:rPr lang="en-US" altLang="en-US" sz="1600" dirty="0" smtClean="0"/>
            </a:br>
            <a:r>
              <a:rPr lang="en-US" altLang="en-US" sz="1600" dirty="0" smtClean="0"/>
              <a:t>						computation, (un)decidability, (in)tractability, probability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600" dirty="0" smtClean="0"/>
              <a:t>Economics				Utility, decision theory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600" dirty="0" smtClean="0"/>
              <a:t>Neuroscience			Physical substrate for mental activity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600" dirty="0" smtClean="0"/>
              <a:t>Psychology 			Phenomena of perception and motor control, experimental 								techniques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600" dirty="0" smtClean="0"/>
              <a:t>Computer engineering	Building fast computers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600" dirty="0" smtClean="0"/>
              <a:t>Control theory			Design systems that maximize an objective function over time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1600" dirty="0" smtClean="0"/>
              <a:t>Linguistics				Knowledge representation, grammar, dialogue</a:t>
            </a:r>
          </a:p>
          <a:p>
            <a:pPr eaLnBrk="1" hangingPunct="1">
              <a:lnSpc>
                <a:spcPct val="110000"/>
              </a:lnSpc>
            </a:pPr>
            <a:endParaRPr lang="en-US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4569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8927" y="4658364"/>
            <a:ext cx="7972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http://electronics.howstuffworks.com/gadgets/high-tech-gadgets/siri.htm</a:t>
            </a:r>
          </a:p>
        </p:txBody>
      </p:sp>
      <p:pic>
        <p:nvPicPr>
          <p:cNvPr id="5122" name="Picture 2" descr="Image result for sir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50" y="65917"/>
            <a:ext cx="6723487" cy="447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2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198691"/>
            <a:ext cx="8432800" cy="7018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Abridged history of AI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914" y="903520"/>
            <a:ext cx="8674100" cy="3707117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1943     	McCulloch &amp; Pitts: Boolean circuit model of brain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1950     	Turing's "Computing Machinery and Intelligence"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>
                <a:solidFill>
                  <a:srgbClr val="FF0000"/>
                </a:solidFill>
              </a:rPr>
              <a:t>1956		</a:t>
            </a:r>
            <a:r>
              <a:rPr lang="en-US" altLang="en-US" sz="1600" dirty="0" smtClean="0"/>
              <a:t>Dartmouth meeting: "Artificial Intelligence" adopted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1950s		Early AI programs, including Samuel's checkers program, Newell &amp; Simon's 				Logic Theorist</a:t>
            </a:r>
            <a:endParaRPr lang="en-US" altLang="en-US" sz="16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1960s 	First expert systems (e.g., DENDRAL)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1965		Robinson's complete algorithm for logical reasoning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1966—73	AI discovers computational complexity; Neural network research almost 				disappears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1969—79	Early development of knowledge-based systems (e.g., </a:t>
            </a:r>
            <a:r>
              <a:rPr lang="en-US" altLang="en-US" sz="1600" dirty="0" err="1" smtClean="0"/>
              <a:t>Winograd’s</a:t>
            </a:r>
            <a:r>
              <a:rPr lang="en-US" altLang="en-US" sz="1600" dirty="0" smtClean="0"/>
              <a:t> SHRDLU)</a:t>
            </a:r>
          </a:p>
        </p:txBody>
      </p:sp>
    </p:spTree>
    <p:extLst>
      <p:ext uri="{BB962C8B-B14F-4D97-AF65-F5344CB8AC3E}">
        <p14:creationId xmlns:p14="http://schemas.microsoft.com/office/powerpoint/2010/main" val="252941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14" y="105508"/>
            <a:ext cx="7343786" cy="495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92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198691"/>
            <a:ext cx="8432800" cy="7018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Abridged history of AI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914" y="903520"/>
            <a:ext cx="8322972" cy="4164317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1980-- 		AI becomes an industry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1986-- 		Neural networks return to popularity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1987--		AI becomes a science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1989--		Statistical methods, e.g., for NLP (e.g., IBM’s MT system)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1995--		The emergence of intelligent agents </a:t>
            </a:r>
          </a:p>
          <a:p>
            <a:pPr>
              <a:lnSpc>
                <a:spcPct val="120000"/>
              </a:lnSpc>
            </a:pPr>
            <a:r>
              <a:rPr lang="en-US" altLang="en-US" sz="1600" dirty="0"/>
              <a:t>2010--		Big data, social </a:t>
            </a:r>
            <a:r>
              <a:rPr lang="en-US" altLang="en-US" sz="1600" dirty="0" smtClean="0"/>
              <a:t>media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600" dirty="0" smtClean="0"/>
              <a:t>2010--		“Deep Learning”, practical AI (Siri, automated cars)</a:t>
            </a:r>
          </a:p>
          <a:p>
            <a:pPr eaLnBrk="1" hangingPunct="1">
              <a:lnSpc>
                <a:spcPct val="120000"/>
              </a:lnSpc>
            </a:pPr>
            <a:endParaRPr lang="en-US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090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173530"/>
            <a:ext cx="8432800" cy="7018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State of the Art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706" y="781244"/>
            <a:ext cx="8868335" cy="4034781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1600" dirty="0" smtClean="0"/>
              <a:t>Deep Blue defeated the reigning world chess champion Garry Kasparov in 1997 </a:t>
            </a:r>
          </a:p>
          <a:p>
            <a:pPr eaLnBrk="1" hangingPunct="1"/>
            <a:r>
              <a:rPr lang="en-US" altLang="en-US" sz="1600" dirty="0" smtClean="0"/>
              <a:t>Proved a mathematical conjecture (Robbins conjecture) unsolved for decades </a:t>
            </a:r>
          </a:p>
          <a:p>
            <a:pPr eaLnBrk="1" hangingPunct="1"/>
            <a:r>
              <a:rPr lang="en-US" altLang="en-US" sz="1600" dirty="0" smtClean="0"/>
              <a:t>Driving autonomously 98% of the time from Pittsburgh to San Diego</a:t>
            </a:r>
          </a:p>
          <a:p>
            <a:pPr eaLnBrk="1" hangingPunct="1"/>
            <a:r>
              <a:rPr lang="en-US" altLang="en-US" sz="1600" dirty="0" smtClean="0"/>
              <a:t>During the 1991 Gulf War, US forces deployed an AI logistics planning and scheduling program that involved up to 50,000 vehicles, cargo, and people </a:t>
            </a:r>
          </a:p>
          <a:p>
            <a:pPr eaLnBrk="1" hangingPunct="1"/>
            <a:r>
              <a:rPr lang="en-US" altLang="en-US" sz="1600" dirty="0" smtClean="0"/>
              <a:t>NASA's on-board autonomous planning program controlled the scheduling of operations for a spacecraft </a:t>
            </a:r>
          </a:p>
          <a:p>
            <a:pPr eaLnBrk="1" hangingPunct="1"/>
            <a:r>
              <a:rPr lang="en-US" altLang="en-US" sz="1600" dirty="0" smtClean="0"/>
              <a:t>Dr. Fill can solve crossword puzzles better than most humans</a:t>
            </a:r>
          </a:p>
          <a:p>
            <a:pPr eaLnBrk="1" hangingPunct="1"/>
            <a:r>
              <a:rPr lang="en-US" altLang="en-US" sz="1600" dirty="0" smtClean="0"/>
              <a:t>AI Knowledge based system components are embedded in many real-world applications</a:t>
            </a:r>
          </a:p>
          <a:p>
            <a:pPr eaLnBrk="1" hangingPunct="1"/>
            <a:r>
              <a:rPr lang="en-US" altLang="en-US" sz="1600" dirty="0" smtClean="0"/>
              <a:t>Jeopardy!! Watson beats the best humans…in 2011</a:t>
            </a:r>
          </a:p>
          <a:p>
            <a:pPr eaLnBrk="1" hangingPunct="1"/>
            <a:r>
              <a:rPr lang="en-US" altLang="en-US" sz="1600" dirty="0" smtClean="0"/>
              <a:t>Siri, Alexa, Cortana, OK Google</a:t>
            </a:r>
          </a:p>
          <a:p>
            <a:pPr eaLnBrk="1" hangingPunct="1"/>
            <a:r>
              <a:rPr lang="en-US" altLang="en-US" sz="1600" dirty="0" smtClean="0"/>
              <a:t>Google Translate</a:t>
            </a:r>
          </a:p>
          <a:p>
            <a:pPr eaLnBrk="1" hangingPunct="1"/>
            <a:r>
              <a:rPr lang="en-US" altLang="en-US" sz="1600" dirty="0" smtClean="0"/>
              <a:t>Facebook </a:t>
            </a:r>
            <a:r>
              <a:rPr lang="en-US" altLang="en-US" sz="1600" dirty="0" err="1" smtClean="0"/>
              <a:t>babi</a:t>
            </a:r>
            <a:endParaRPr lang="en-US" altLang="en-US" sz="1600" dirty="0" smtClean="0"/>
          </a:p>
          <a:p>
            <a:pPr eaLnBrk="1" hangingPunct="1"/>
            <a:r>
              <a:rPr lang="en-US" altLang="en-US" sz="1600" dirty="0" smtClean="0"/>
              <a:t>Google beat Lee </a:t>
            </a:r>
            <a:r>
              <a:rPr lang="en-US" altLang="en-US" sz="1600" dirty="0" err="1" smtClean="0"/>
              <a:t>Sedol</a:t>
            </a:r>
            <a:r>
              <a:rPr lang="en-US" altLang="en-US" sz="1600" dirty="0" smtClean="0"/>
              <a:t> in the game of Go in 2016</a:t>
            </a:r>
          </a:p>
          <a:p>
            <a:pPr marL="0" indent="0" eaLnBrk="1" hangingPunct="1">
              <a:buNone/>
            </a:pPr>
            <a:endParaRPr lang="en-US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59603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21712"/>
            <a:ext cx="8432800" cy="701843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2084"/>
            <a:ext cx="7996551" cy="391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0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014" y="1165629"/>
            <a:ext cx="6027880" cy="266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17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36" y="211430"/>
            <a:ext cx="4456834" cy="45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0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Related Courses and Journals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66670" y="1198419"/>
            <a:ext cx="8229600" cy="3732568"/>
          </a:xfrm>
        </p:spPr>
        <p:txBody>
          <a:bodyPr>
            <a:normAutofit/>
          </a:bodyPr>
          <a:lstStyle/>
          <a:p>
            <a:r>
              <a:rPr lang="en-US" altLang="en-US" sz="1800" dirty="0" smtClean="0"/>
              <a:t>Related courses at Yale</a:t>
            </a:r>
          </a:p>
          <a:p>
            <a:pPr lvl="1"/>
            <a:r>
              <a:rPr lang="en-US" altLang="en-US" sz="1600" dirty="0" smtClean="0"/>
              <a:t>Natural Language Processing (Radev)</a:t>
            </a:r>
          </a:p>
          <a:p>
            <a:pPr lvl="1"/>
            <a:r>
              <a:rPr lang="en-US" altLang="en-US" sz="1600" dirty="0" smtClean="0"/>
              <a:t>Computer Vision (</a:t>
            </a:r>
            <a:r>
              <a:rPr lang="en-US" altLang="en-US" sz="1600" dirty="0" err="1" smtClean="0"/>
              <a:t>Zucker</a:t>
            </a:r>
            <a:r>
              <a:rPr lang="en-US" altLang="en-US" sz="1600" dirty="0" smtClean="0"/>
              <a:t>)</a:t>
            </a:r>
          </a:p>
          <a:p>
            <a:pPr lvl="1"/>
            <a:r>
              <a:rPr lang="en-US" altLang="en-US" sz="1600" dirty="0" smtClean="0"/>
              <a:t>Data Mining and Machine Learning (Lafferty, Wolf, </a:t>
            </a:r>
            <a:r>
              <a:rPr lang="en-US" altLang="en-US" sz="1600" dirty="0" err="1" smtClean="0"/>
              <a:t>Krishnaswamy</a:t>
            </a:r>
            <a:r>
              <a:rPr lang="en-US" altLang="en-US" sz="1600" dirty="0" smtClean="0"/>
              <a:t>)</a:t>
            </a:r>
          </a:p>
          <a:p>
            <a:pPr lvl="1"/>
            <a:r>
              <a:rPr lang="en-US" altLang="en-US" sz="1600" dirty="0" smtClean="0"/>
              <a:t>Neural Networks (Barron)</a:t>
            </a:r>
          </a:p>
          <a:p>
            <a:pPr lvl="1"/>
            <a:r>
              <a:rPr lang="en-US" altLang="en-US" sz="1600" dirty="0" smtClean="0"/>
              <a:t>Intelligent Robotics (</a:t>
            </a:r>
            <a:r>
              <a:rPr lang="en-US" altLang="en-US" sz="1600" dirty="0" err="1" smtClean="0"/>
              <a:t>Scaz</a:t>
            </a:r>
            <a:r>
              <a:rPr lang="en-US" altLang="en-US" sz="1600" dirty="0" smtClean="0"/>
              <a:t>)</a:t>
            </a:r>
          </a:p>
          <a:p>
            <a:r>
              <a:rPr lang="en-US" altLang="en-US" sz="1800" dirty="0" smtClean="0"/>
              <a:t>Conferences and journals</a:t>
            </a:r>
          </a:p>
          <a:p>
            <a:pPr lvl="1"/>
            <a:r>
              <a:rPr lang="en-US" altLang="en-US" sz="1600" dirty="0" smtClean="0"/>
              <a:t>IJCAI, AAAI</a:t>
            </a:r>
          </a:p>
          <a:p>
            <a:pPr lvl="1"/>
            <a:r>
              <a:rPr lang="en-US" altLang="en-US" sz="1600" dirty="0" smtClean="0"/>
              <a:t>AISTATS, UAI</a:t>
            </a:r>
          </a:p>
          <a:p>
            <a:pPr lvl="1"/>
            <a:r>
              <a:rPr lang="en-US" altLang="en-US" sz="1600" dirty="0" smtClean="0"/>
              <a:t>ACL, NAACL, EMNLP</a:t>
            </a:r>
          </a:p>
          <a:p>
            <a:pPr lvl="1"/>
            <a:r>
              <a:rPr lang="en-US" altLang="en-US" sz="1600" dirty="0" smtClean="0"/>
              <a:t>ICML, NIPS, ICLR</a:t>
            </a:r>
          </a:p>
          <a:p>
            <a:pPr lvl="1"/>
            <a:r>
              <a:rPr lang="en-US" altLang="en-US" sz="1600" dirty="0" smtClean="0"/>
              <a:t>AIJ, JAIR, CL, TACL, JMLR</a:t>
            </a:r>
          </a:p>
          <a:p>
            <a:pPr lvl="1"/>
            <a:endParaRPr lang="en-US" altLang="en-US" sz="1600" dirty="0" smtClean="0"/>
          </a:p>
          <a:p>
            <a:endParaRPr lang="en-US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0127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 of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3321"/>
            <a:ext cx="8229600" cy="366417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Handwriting recognition (full addresses)</a:t>
            </a:r>
          </a:p>
          <a:p>
            <a:r>
              <a:rPr lang="en-US" dirty="0" smtClean="0"/>
              <a:t>Machine translation</a:t>
            </a:r>
          </a:p>
          <a:p>
            <a:r>
              <a:rPr lang="en-US" dirty="0" smtClean="0"/>
              <a:t>Search engines</a:t>
            </a:r>
          </a:p>
          <a:p>
            <a:r>
              <a:rPr lang="en-US" dirty="0" smtClean="0"/>
              <a:t>Speech understanding</a:t>
            </a:r>
          </a:p>
          <a:p>
            <a:r>
              <a:rPr lang="en-US" dirty="0" smtClean="0"/>
              <a:t>Financial trading</a:t>
            </a:r>
          </a:p>
          <a:p>
            <a:r>
              <a:rPr lang="en-US" dirty="0" smtClean="0"/>
              <a:t>Recommendation systems</a:t>
            </a:r>
          </a:p>
          <a:p>
            <a:r>
              <a:rPr lang="en-US" dirty="0" smtClean="0"/>
              <a:t>Business logistics</a:t>
            </a:r>
          </a:p>
          <a:p>
            <a:r>
              <a:rPr lang="en-US" dirty="0" smtClean="0"/>
              <a:t>Navigation</a:t>
            </a:r>
          </a:p>
          <a:p>
            <a:r>
              <a:rPr lang="en-US" dirty="0" smtClean="0"/>
              <a:t>Fraud detection</a:t>
            </a:r>
          </a:p>
          <a:p>
            <a:r>
              <a:rPr lang="en-US" dirty="0" smtClean="0"/>
              <a:t>Autonomous cars (since 2005 – DARPA’s Grand Challenge)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8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3291" y="4684023"/>
            <a:ext cx="8250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https://blogs.nvidia.com/blog/2016/09/19/deep-learning-breast-cancer-diagnosis/</a:t>
            </a:r>
          </a:p>
        </p:txBody>
      </p:sp>
      <p:pic>
        <p:nvPicPr>
          <p:cNvPr id="1026" name="Picture 2" descr="PathAI AI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245" y="152747"/>
            <a:ext cx="4336473" cy="450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0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mg.purch.com/w/755/aHR0cDovL21lZGlhLmJlc3RvZm1pY3JvLmNvbS8yL0QvNjc5MTg5L29yaWdpbmFsL2FscGhhZ28tdnMta2VqaWUuSlB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98" y="325582"/>
            <a:ext cx="6485988" cy="377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55963" y="4486094"/>
            <a:ext cx="7398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http://www.tomshardware.com/news/alphago-narrow-win-ke-jie,34486.html</a:t>
            </a:r>
          </a:p>
        </p:txBody>
      </p:sp>
    </p:spTree>
    <p:extLst>
      <p:ext uri="{BB962C8B-B14F-4D97-AF65-F5344CB8AC3E}">
        <p14:creationId xmlns:p14="http://schemas.microsoft.com/office/powerpoint/2010/main" val="392664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20253"/>
            <a:ext cx="8432800" cy="701843"/>
          </a:xfrm>
        </p:spPr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AutoShape 2" descr="data:image/jpeg;base64,/9j/4AAQSkZJRgABAQAAAQABAAD/2wBDAAoHBwgHBgoICAgLCgoLDhgQDg0NDh0VFhEYIx8lJCIfIiEmKzcvJik0KSEiMEExNDk7Pj4+JS5ESUM8SDc9Pjv/2wBDAQoLCw4NDhwQEBw7KCIoOzs7Ozs7Ozs7Ozs7Ozs7Ozs7Ozs7Ozs7Ozs7Ozs7Ozs7Ozs7Ozs7Ozs7Ozs7Ozs7Ozv/wAARCAFaAOQDASIAAhEBAxEB/8QAHAAAAQUBAQEAAAAAAAAAAAAABAACAwUGAQcI/8QARhAAAQMCAwIJCgQEBAYDAAAAAQACAwQRBRIhBjETFCI2QVFhdLIHFjJVcYGRlKHRI0KxwRUzUmIkU5LwJkNyguHxNWOi/8QAGgEAAgMBAQAAAAAAAAAAAAAAAAIBAwQFBv/EACURAAIDAAICAgMAAwEAAAAAAAABAgMREiEEMRNBIjJRBRQjof/aAAwDAQACEQMRAD8Awe0W0WOQbS4pDDjOIRxx1kzWMZVPAaA8gAC+gVd5z7QevcS+bk+6W0/OvF+/TeMqrQQWnnPtB69xL5uT7pec+0Hr3Evm5PuqtJSBaec+0Hr3Evm5Pul5z7QevcS+bk+6q0kAWnnPtB69xL5uT7pec+0Hr3Evm5PuqtJAFp5z7QevcS+bk+6XnPtB69xL5uT7qrSQBaec+0Hr3Evm5Pul5z7QevcS+bk+6q0kAWnnPtB69xL5uT7pec+0Hr3Evm5PuqtJAFp5z7QevcS+bk+6XnPtB69xL5uT7qrSQBaec+0Hr3Evm5Pul5z7QevcS+bk+6q0kAWnnPtB69xL5uT7pec+0Hr3Evm5PuqtJAFp5z7QevcS+bk+6XnPtB69xL5uT7qrSQBaec+0Hr3Evm5Pul5z7QevcS+bk+6q0kAWnnPtB69xL5uT7pec+0Hr3Evm5PuqtJQBaec+0Hr3Evm5Pul5z7QevcS+bk+6q0lIHtXktr6zENmqiatq56qRtY5ofNIXkDIw2uejU/FJD+SHmpVd+f4I0krGPMdp+deL9+m8ZVWrTafnXi/fpvGVVphRJJJIASSSSAEkkkgBJLtkrFAHEl2xSsUAcSSSQAkkrLtkAcSXbLuVADUl2y4gBKywjBKrF5Dwdo4WenM70W9naexRYTh0mKYjHSsJaHG73/0tG8r0yio4qWnjjhjDI4x+G39z2lY/K8n4li9l1VfLt+irw/ZXDqRoJpxPIP8AmVAuCf8Ao+6t2UcbG5W5WjqZG0D4WUIxEmB8pgLSxgcWuda3Zu68w9yl42S+RgjGdgJALtHAG2+3X8PeuROVknsma0or0D1ODUdWCJ6WCUdZYGu/1BZjFtjSwOlw0uJAuad/pf8Aaela1tcHTxR8HbhWuddxtlykCx033cu0tQ2vhLi3KQRuOoNt6srutq70iUIyPJnNLXFrgQRoQehcWx2vwUOidiMLAJI7cOGj0gdz/uscu1VarY8kYpxcXjPYvJDzUqu/P8EaSXkh5qVXfn+CNJOyDzHafnXi/fpvGVVq02n514v36bxlVaYUSSS7ZAHF0BODU8MQAwNuuhilDE8MQThDkXeDU4YnCPRRpOA/BpGNE8GlwaNJ4ghjTQxFOYmhqkjCDg04MUwauhiAwh4Nd4NTZV3Ko0MBzGmFlkXlTHMRoYafYqiDaSaoc25nk4IdjQLn47lr1RbJADB4h2yfG4V3JKyIAvdlB3fC/wCy8/5UnK5m6tZBHXFrWlzrBo33TOFYQeloNr26Tbd8QuPmhMZLjyQbE2O8G36puaCIOjcfRIe4EXtckg/T6KhIcfHNDNYtIJubDpCkAA3CygD6anOUAMIYTbKdGjf+qfxiLO1hdZzvRBG/f9ihr+BoyriZLGWSC7Hgxu9jtP1svKKmB1LVS07/AEonlh9oNl63N/KPtFvbdeX49b+PV1v8536rpf4+T1oz+Qukz1LyQ81Krvz/AARpJeSHmpVd+f4I0l1GZjzHafnXi/fpvGVVq02n514v36bxlVgTCjmtT8qcwJ9kEjWt0Tw1ICyka1QSkcDSnBie1uieGKNHSGBieGKQMUgYlbHSIgxLIFOGLpj0S8huIG5ijy9iLeyyiyapkxXEiyLoYpgwqRsJPQhsFEGDOxPER6kYylJ6FMKU9SR2IdVsrjEVG6M9StTTW6FE+nvdCsB1stNk6kNilp3OtwTxKPYeS74aFad8TZCwuF8huPgR+6wNNLJh9YypjFyw6jocOkLbUNbDU07HxvvG7RpPQf6T2hcvzK2pc0WVvrGSvgiLDE51g83tftvp703gITncZS7hQGk5hrYkj9SnS07Zpo5HaiO9gencf1AUcdDwcbGCS4Y5rtW7yBbr7Asiaz2WD3RQycITL/MGRwDhutu+v1SFHFwrJeVnYLNN9w/2bJooyGMHCC7X5ycurjYi517VO94jbrck7gN5Khv+MCGtnjghdJIeRG0yO9jdR9bLyieZ9RUSTyG75HFzvaTdaja7HGyB2HU7w65vO5p003NHs6e1ZNdnwqnCHJ/ZjunrxHsXkh5qVXfn+CNJLyQ81Krvz/BGktjKjzHafnXi/fpvGVWsGqstp+deL9+m8ZVfGNUwpOwaJ1l1o0XbKB8OAKZjU1rbomKIlQ2PFDWtUzYr9Cmjg1TzNTwutI8XHQBdVOX8LlH+jGQEhScARvTTiUI9CNzvoiqSojquS0ZXf0lVScktwtioN4mQ8FboXCxWBpzbconwEKtWaWOvAFzFA5mqPdGepDmPlbldGRTKIyOLMdArCnpC7oXaWmLiNFdU9LlA0Wey36Roqq+2BR0Q6kQ2jG4hWcdNfoQWNVL8MgjfE1ri51uUs6k5PEaWlFawaWhHUgX01r6J3nK46SUrT2hyjdjdM/fE9v1VyhYvoodlb+wSaBQ09XUYbMXwOGV3psdq1w7Qipa6kk3PI9oQsrWvaHNNwelaI61kkZppe4svaTaike0Nlc6B/VIC5v8AqG737lZtxajc2/Gqf3TN/eywM0diUK9qql4Vcu08KvlkjfVe0mHUou+sh7BGeEcfcNB7ysvi+181UHw0LXQsdoZXHluHu9EexUD22UZFlbX4dcHvsqldJnEkklsKT2LyQ81Krvz/AARpJeSHmpVd+f4I0krGPMdpudeL9+m8ZQMYR203OvF+/TeMoSIKSETtGifZcaFI1tyoLEh0bLlHwxDRQQR63VpTQZrWCosnhpqhoLWPNPTFzTZztAqqKGSZ4axpe49A1Kt8djyNp29eY/orzY/CGy0TqojlPcQD1AJPkUK+Y7rc7eJnW4DiHB5+LnQXtfVWeCYLMSKqVpY0DktO8o/HsUqcOxB9HTtbGGAHNa5NwhMFrKurxeBk0z3Ak3bfTcqpTslDSyMK4zxdls6j7ELLSm9gL+5aSSlt0INj4RIbEXvvWLmzeocuihOGzvNgy3adFINmqmQhzJYXdgdb9Vp4pGdYKp59ny+UyQYtXROJv/MuE0bX9vAnQl6WkDMOkoX5Zw1p/wCoK0giDmAiyGYx2GwOdVYrPM0A3zhoAWXqdppRUvGHxtYBulygEpowlY+hJyhUvy6N8yEW3Kg2wjy0lN2vKzQ2kxkzMJrX2uNLC36LWbasIoKJx6ST9E6qlXZHSh3Rsg8Mvh2D1OLPkZTBpdGLm5slUbPYlCCTTEjrabptJXVdA8vpZnRFwsSOlGDafEgCHvZJc35TAtTdm/jmGdKvPyKOWkniNnwvae1qPhgPFI7joRL9o5Xn8WmYf+kopzeGgZKG5Q4Xt1JZzmkuSGhXBt8WUU8eu5Ayx2KuamK17BVszVorlqM9kMZXSNULmouRuqhc1XGVoGIsuJ722TFIp7F5IealV35/gjSS8kPNSq78/wAEaSVjHmW0vOvF+/TeMoWIaIvaTnXi/fpvGULEpBewhoRETblQMCOpo7pJPEXQWsIgiuQruhpi6xsgqSDMQLLUYZSXtoubdYdOmGIze1dLwUdG62/MP0Wq2BjbLgAA1LJXA9ih2xwkz4C2ojYS+meHG39J0P7LHYZi2IYUHtoql8IkFnBvSpivlpxeyqb4WtnoeLbL4ZJUTYriDnhoYCQTYaBZDZcRnaSIhtmOLso6tNECZsSxWQNfJUVTj0XLlt9kNkKqkeMRr4zE+34cZ3i/SVD/AOcGm9JT2SZY1zOCpZpLegwn6LBcfa0EhxuvTMWg/wABUC3/ACnfoV5PxV25U0pPdNHOWdDn7TNgb/U7qa5PZtWzJdznMPU4fZCTUETmOzQsJ67WVccOZI/KMzerlXA+K2RrqkjPK2+LJ8Txg4icpm5A1y3tdBUdTTRVTXzR8NEN7c+W/vUpwYtdypSb/wBqbR4TOMRDX00hjINi5mh0WlOCjiZkkrZT2S7NHheKbIz1EbarDqiI333Lmj22N/otP5QoQyhoCwck3t8As9R7NVtUQyloXknpDLBejbW7KV+OYdRx0YZngHKD3WvosEnFzTiansFks7MPsPS4LUVFW3GDBbI3gxM4Drvb6LVy7CbPVkRkhaQHagxS6ALGVuxOP0V8+HSPA6Y+UPoqpzMRoHatqKcjsc1M48nqkL6NTiHk5p4yTT1cjR1OaCoKnDTS07Id+RobfrVDFtJjUBAZiExHU85h9Vu62nMlGx7xyywElVW845yel9Li9xGDq48t1UTt1WjxCPK43CoqhmpWqiRTfErZGqFzUTI1QuC2owSQLI1QEWKMkbohXixTFTPX/JDzUqu/P8EaSXkh5qVXfn+CNJKyTzTaTnXi/fpvGUNEETtHzsxfv03jKHj3KQQRGLlWdIy9lXQ71cUIvZUWvEa6VrLnD4dRotXh0JaBoqLDmblqKBtg1cmx6zqx6Re0FO17Mr2hzXCxBG9RR+T7ZzjJqHUAN9cmc5B7kZQaZVdMILQmpOdfJp9A1LhdDQR5KSlihaOhjQE2dosUW54bvKravEqON4jfUxNe42DS4XJ9iaeFNfJsCroWyxPYdzgQVgn4EGEhp1BsV6BUeiqGupo3vzm4d1g2WbWvR1aJJdMwWNukgpnwsw+dpItw+WwHwvdZZtfUQzZWhsjjpdwtf3L1Wa0TCOEda9rHVVdVQUNaCHxwSHtbYrVV5CiscQtodj2MsMM/EaoRcJJSlrB+axAv712gxbERUBlDWVIe70WN3X6t9lro9msJLr8TaHjUi5srGjw6CENZBAxrjoA1oCsfk1pdRK14ljf5SA8D2r2woHAVMFLPGN5nGV1va0/svZKd/CQsfa2ZoNupYGDZmtrnsbZsUR9JzjrbsC3zTHBCA5wa1jd5O5RVPk9awyeVCEcUXrHkKGalgnYWywskB3hzQVE3F8OkfkZXQOcOgSBENe14u1wPsKefFmTGjNV+xeA1JLnYdE139TOSfohcTpWxwhjRoBYLVT7lQYoLtKyWajd48mzzfF4criFmqlupWuxpoErllasC5stFDL710VUo1Q5CKmGqGcNV0l6OZL2RvGiFkajHDRDyhOiqSPWPJFzVqu/P8EaSXkj5q1Xfn+BiShkHme0fOzF+/TeMoeJEbR868X79P4yh4lIIKh9JXdBvCpId6uaB1iFnu9Gyn9jV4eRotJSHkhZbD36DVaKkfdo1XJn7OovRY4njZwTCXVrYhKWuADS629ZSp8pONzgtgENOP7W3P1Vltc++zUg/+xn6qq2Fw7Da+epNfC2QxBrm5zoOtW14oazLKK3sr34zj2KOyuq6qYn8rCbfAKzwLZrGHYjT1UtK9kbHhznSGxsto7HNn8KbwbZ6ePL+SIXP0QHnzSVNdFTUsD3h7w3O7QD3KHJtdIE39Iu6k2Cp6p29WVXLdUlZLZrnakDfYLMy6tFbXSfg3/uVU1/4ihxjHYKaHRkkjsx5Ibbq61m37Q18z7QUT2k7i0ZytVdM5LUE7oQeM3tK4G11cUTWMLSGgLyZ8m0AeySSapja7VudpZp2DRbDDZMSjw3jEeOQyzNBJhmZlvboudbqLKOPehG7n1jPUaCQZRqsT5QMcnmrRhsEjmxsHLDT6RKn2U2qkxGQ01VC2KZovdhu0qirjxvbUZhma6paLHquEsdX4spVeS5Mji2H2hmjEzKTKCLi7wChZpNpNnJwHyVVMQdLuJaf2XtTZA2MXOgCq5MZwWvJhdUU8rmmxY8i4PvVu4Uq2Un2im2T2uO0FO+CqYGVUIu4gaPHWisTfyTqjSykhBfTxxNv0saAqfE6gZDqs83rLqorejHYybvdqsrVbytFiUoc5xus7U6uK00Fl3orZRqhnDVFTBCvGq6UTmSGHcoJQpzuUMqdFUj1bySc1qrvz/AxJLySc1qrvz/AxJDFPM9o+deL9+n8ZQ8fQidoudeL9+m8ZQ8e5SESeLerSjdYhVcW9WFMbFUWLUaqnjNNRSgALQ0M1wLlZGjltZXlLU2tquXZE6sHqDtqH5sAeOjO39Vi6cTPdwcIe4u3tbfVajHp+EwV7d/Kb+qqdnMQgwyvdPOTlyECwvqnr6rZVNfkT0Oy+KVdnGHgW9cht9FosN2Sjopo6ioqS97DmDWCwugqjbY2Ipaf2Oef2CBgx/EquviEk5DS8XawWCR82hkjZ1c9mnVD8aDGAXsOkoWqnuzesztTtAMKZTsEZe6S5te1rWVEa5WSUUXpxrg5SNLVcRqmhkrYZXOJ5LgCSqip2Vw6V3DUzOLyDUZd1153VYtW19SaprS0tA1YCcvVqi27W4y2PJxx2gtra5962rw7Y/rIyf7lT9o28sNeITSVE7nxDdoD9d6bFSU7eRYHp1NysZHtHiJa5sk5lzDe4k29inpYq2vDZ4rAjklwNi7t+qH48o/s8LI+VGX6Ls32F0sNHOJWHlblT1E3FtpBO7QMnD/qo8GdXwSkVM+dttG3vZT4vTmciojFyBygs6WSzS2Wtbh6fHWNmpw5jgQ5uhXluObPYlRyzVb42uiLi4uY7cuYdtLX4awRB3CRjc1/QnYrtZU4hSOpjEIw/RxB6EyjJMzqKiO2QragYk9jpnmMRnklxt0K4xWtzXAKzOBPMUssn9trompqHEnXVE47Mth0tA62W4uqad19UfUyZlXSnetNSKLmCS7kK/eiZChn71tic+RGdyglKnO5DyqxFTPWPJJzWqu/P8DElzyR81qrvz/AxJDFPNtoh/xXi/fpvGUNGitoedWL9+m8ZQzNyCYk0e9HQlAx70dCq5miHssKeQtsrSnnItqqeNFRPsRqsE0dCD6LSuc6agdG0FxJFgEFTYTUSenaMf3FTQzEIptTpvVWuKxFvFN6ySnwalYLyvdIR7grKJtNTttFE1vbbVVoqO1I1Haq3r9jrEFV9VaB5B3LGbZF00VJNe9szStBUTZ4nMO4hUdZkq6Z1LODYbj0g9avoXGSZVf+Vbj/AEWxk9LEyYOIbI618x3haSSjw+o1lpIHG+8sC8+OFVUMh4F7XA7jexWiwmaSkomxSyFzrknW9ldfXr5xZX4tuR+OcfRayYdh0JLo6SIH2XULq6GGQRlwYbDduQ1RVufG/JdzspsAqenwyd+tRK5jukX6EkIatmyyy1xeQRqaeoa7lteHewo1lRyd6z1KyKk/luJJ3koxtV2qmUO+hlN/ZYzNglBzxj3aICSggJu1zh2LnGCelNM3ahJoG0whhZCzIzQBCzzEpj5eooeR9+lMo9iuWIjlfe5uhZDvU0jkLI7etcEZLGQSod29TSFQOOq0RMkhrtyGlKIduQ0qsRXI9Z8kfNaq78/wRpJeSPmrVd+f4I0lDFPN9oedWLd+m8ZQzNyJ2h51Yt36bxlDM3IZMSaM6o2FAtOqMhcq5+i+HsOYiGFCMeiGOt0rHNG2DCWOsp2v6kIH26V3hiCAAT2BVYXcsDQ+ybJM1ouSoo4aiXeMgPXvRkOHsBu67j1lK8Q6bYBwkk2kbCe3oXP4Y+U5nnXsWgho27g1GRYc550al+TPQcN9mPkwWqGsTg7sOibBg9e93LaIx1k3XoMOCvdb8M/BFs2dkI/llT88swrdcE/ZhGYa6FlmjXrKHnwcyOzF7g49q9Cl2ekaP5ZQc2CubvafglVrT0fjCSw88fh9ZCbtOdqYZnxm0jHN9oW1qMMLL8lVdRQA7239ytV2+xHTnplC2pB6U7hbomowqO5IBaexASUVRGeQ7N2FWrgyt80SmRRveoC6aPSSNw7d4TDODuKsUCt2DpHod7knyX6VA591dGJnlI4911EUnO1TQVakUtnXbkLKinbkLKmQkj1ryRc1arvz/BGkl5IuatV35/gjSUMg822iP/FeL9+m8ZQ7FLtGbbWYv36bxlQRm4UkxJb6qeN9rIcmy6wPcd9krRYmWDZmsFybIiKUyDkNJ9qDp4G3ubk9qsYtFmsxGqvWExQZvTPuRsMbGWAACEjd1FFRvWSWmyKQbE1H01MZDYIOms5wWlw2JgsbD2qiTwtCcNwbPYvWlpMJp4hctGnSVXy1b6DD5KiGndO9guI2b3LzvGdtMYxFzoZJDTRg24Jl2/HpUwjplsc5dbiPSsU2nwTBmuY6RsswH8uPU/8AhY6t8oOJTT3pGRwRg6Ntcn2rFMldLIGg3c42Fz0rSHYfaBlOJ20rZWkXtHICVc0LGFcff/ppMO8orSA3EqLTcZI/stNR4pguMt/w1TG5x/IdHfBYbCNtIsGpf4ViuEte2HkuGQB3/cDvWaxjE6SqxSSpw2nNHC48mMHcfduRx6FdabedHrNbgTXgmMBZyvwjgyQ4fBZXDNtcaw6zGVLpo93By8pb11W7EcLjqpYTC97bljlROHHsurlOLxvUY6qoQ0nRV8tN2LQ1gZcqpnLblEWzSypkpx2KtqKOJ97sCupbEoGcghXwk0UzimuygnoS30HEdhQMgkYbOF/YrybW6r52jet9c2/Zz7YJeitMgJTmlPewHeEwNA3K8zDnHRCylEu3IWU6oREj1zyRc1arvz/BGkueSHmpVd+f4I0lDIPMtpTbazF+/TeMoWJ6J2n514v36bxlV8brFSQg8G6kjKFa9SteoaLEyyhd2otkiqo5LdKKZJ2qicDRCeFmyRERyKsZIiI5O1ZpQNUbC9pJrEarR4dUiwFwsZTz5baq4pKwNAJICyziaYy03VLVAAartfhOE4uzLWUrJHEemBZw94Wcp8ULrBqs4K9o1zKtahJQ30UWKeTWZoMuFVYeP8qbQ/FUUlftVs1emklq6VnVclp9h3fBejMxQDc5dlxOKWMskax7TvDhcK6Nz++yl1s8dmrJamZ800jnyPN3OcbklXWzuztbjFVG8wFtK03e9/JBHUOta99PgkcvCMw6la+97iMJ02M5WZWWAG4DSyaV2rIoeNT9tlszDNnsKcJaaghEo3ON3W+Kr8SxkykgaAdCpqjFHyXuVXyVRd0qnG/ZbGCiF1FWXkklV0syiknvdDvlTqJLkOkk7UHK9OfIUNJJ2q6MSqUiKY3QU28qeWVBSyAlbIIxWS0hkOqjCT3XK5dXmZsTzYISQ6qeR+iFeblSI2eweSHmpVd+f4I0kvJDzUqu/P8ABGkoYHmO0/OvF+/TeMqsBVntPzrxfv03jKq0wpK19lIJEPddDkE6GMlt0omObtVYH2UjZbKGhlJot2ThTMqLdKp2TnrUrahVuGlqswvI6kC2qOgqSSLlZplTl6UVFXG29UTp00Qvw1sFaGgcpFjEbW5SyMddc71O2uPWszpZpV6ZqhiZ6HLjsRcfzLNtrT/Unis03pfiY/yIvHVpN+VdQPqyelVHG+1cNT2o+Nh8iLB9T2qF1RqdUC6o6imGcdadVsR2IMdNc71E6a43oV0/aonT9qsVZW7Ql8vahZZgFDJUdqGkmJ6VfGvDPOzR0sqHe9Nc+6ic9XpYZ3IcXJpeoy9Mc89aYr07I+6iXSbriCD2LyQ81Krvz/BGkl5IealV35/gjSSsY8x2n514v36bxlVatNp+deL9+m8ZVWmFEkkkgBLt1xJADw5OD1EkgAgSJ4k7UKCnZ0E6GNmI6VM2pcOlV4enCRRgykyxFWbb1IKs23qsEicJNFHFDc2WXGtN6XGrqt4QnpXc+mqXgifkZY8Z7U01PagM5SzqeKD5GGmp7VG6oJQpeml6niK5sndKSo3PURkTS+6kXSRz1G56YXLhUiiJuuJJIASSSSAPYvJDzUqu/P8ABGkl5IealV35/gjSSsY8x2n514v36bxlVatNp+deL9+m8ZVWmFDmYTMaGOtnlipoJnObC6Yn8QjfYAE2F9+5MqMMrKaripJISZ5g10bGEOLw70bW33uLe1Xe0/B1GEbN1dPfijcPFM8t/LM2R5eOwnMD7CrOjpqPZbyh4EKyskniYyGR754wzgc7btFrn0SQfcgCjOzzXSnD4X8JirRkNK2QE8IHHMAbWOltA697oTC8DqcW43wD4mGjhdPMJXEEMbvO43tcab0XgWH1tPtvRUkgdFU09ax0rnG3BhrgXOJ6gATfqV3g00NbtFtlU0g/Amw+tkisPymQEfRAGUqMKqYKEV7cs1IZOD4eI3aH2vlPSDbXUaopuzdWabD6h09LHHiJIpy+W2YggG/VYnpVjhbuK+T3HTUnK2snpmUrXfne0uLi32NNie1E4q9sew+zDXUvDOkjrGRnW4cXgCw6d6AKDD8Cq8S45wLoWmijdLMJH5crG7z2quOhWr2ZpZqV21FNM08NDhU7JB1EObf91nWYZWSwQSxU8jxUyOiiDWkl7ha4HX6QQA7CsNqMYxKHD6Qs4edwZGHuyguO4XTp8Mmp6R9Vw0Msccohfwb7lriCRcHryu17FZbCNcNvcGaWkEVjLjq1QtfE+qjqZYKTgY6N5E7heznF5Db36dd3UD2oAjmwaqgbLnfEJYIxLNDms+Npta99D6Q0BNr62TafC6iWgOISPjpqThODbNMTZz7XygAEnTqGl9Vp6+aDE2V+F45QCLGcNpX8HiNOS0TCNuglbuNwAA7fcgIDFm8Z8n2z8tPymUctTFVZdckjnhzSfa21j/agCqGD1nGqKncY2mvaHU7i8ZXguLBr0cppGqmh2frZ8amwdklPxqAyB4dJZt2Al9ju0DT8FLR0lbT4rs5xl12zvjfTx9LGGYi3vIJ94V/QSxP8puJxMoWtlz4gM4c8n+VLra9v/aAMrQ4XPiEVXJBLDko4+ElLn2szMG5hprqR8Vx2GzNqqWAzQf4todFIH3bYuLddNNWkKy2T/wDjto3cHwgbhZJbr/nRdSDdBLLW0OIMpTBTVU4ZTx6/lLb2vvF3b/agBVuz9fRCuJMU38Ok4Kr4J1+Bdmy63A0zC1xpu61U5l6Dj8JqY9rI8IY5tY3EZTiUJ5TpYBKS17OoB1sw9h3LAcBNxfjPAv4HPk4TKcua17X3XtrZAFlTbP1VVhkOIMnpmwzVHFmZ5CCZLXynSw0I1OnagamjqaSukoZ4nMqYpDG+M7w4G1vitRhk/FNgaWoNC2syY9dsbs1nEQtsNN/19iHxyibSbZ4xNUVMtVHSyukfO1gLuEf6N7WFw52o09EoAosUw2qwfE6jDqxgZPTvLHgG4v2HqRM2z9bT1EdJO6KOslDS2lc48JygC2+lgSCNCQddyu8b4rW0mAbSXfPGS2krnObYmSK1idTq6Mt6ehDbX0NZLt/XNivI6sqjNSvadHxvOZhB6rEa9FkAVdJgdVWGuDHwsNAxz5w99srQ4NJHXqQPemNwiodgr8XEkPFmSiEgv5WcgkC3sBPuV5gDZIqjaoVDRUPZh0ol0IDzw8Vzpayjc9kvk4qHRUrYWjF4b5S4g/gydZKAMwki60yGKkD6JtMBCMrmsLeGFzyzfeei400QiAPYvJDzUqu/P8EaSXkh5qVXfn+CNJKxjzHafnXi/fpvGVVq02n514v36bxlVaYUIpq+sos3Fauenz2zcFIW3tuvYqBzi9xc4lzibkk3JKIbSZpcmf8ANa9v7gP3TBBcE5vy33f2k/so1E4PdiVc6l4qa2oNOAGiIyuy2G4Wvay5TYhW0TXNpKyopw7VwilLb/ApstPwZeM18hPRvs6y7SUr6ubg2EABrnucdzWtFyfgEbpA2oqqirk4Spnknfa2aR5cbe0ohuNYqxjWMxOsa1gs1oqHgD2aomDAZJ6+po+MNY6nc1ri5p9IuDbe4nX2HqKqiLG179qkAmHFMQp3PMNfUxGR2Z5ZM5uc9ZsdSnx4vXcbgqJq2qldTuzRnh3ZmH+09HuVjitFR4bQ0sYEElWaZhnYM+drngvDuoWa5g9t0J/CWyVDYYpSxrKZk1RJLYNZmtu7OU0e1AArcQqoquSqgqJYJpSS58Ty06m51BXajFMQq4jFU19TNGTcskmc4X67Ep0mH8FhUNeZ2WmlfG2OxvyQ0k+zlBEVOBTQVVPTMlZLJO4tFgQG2tcnsFzfqsepAAb6+skpzTvq53Qk3MZkJaTe97e0pUlfWUD3Po6uene4ZXGGQsJHVoi4qCOnryJgJ446YzuBBAN2XaD7y34oXDqM4hidLRB4YaiZkeY/lzG1/qgBra2rZUcZZVTNmuTwgkIdrv1vfW6kbi2JMnfO3EKpszwA+QTOzOHRc3uUVUU8dQ2WWhostLJUcBSvdJyyRY6i+pIIvpbVcgw9tNikbJw2ohax8zgLgPa3Np1gHL9QgAWHFMRp8/AV9TFwhzPLJnNzHrNjqUn4piEk8c76+pdLFfI90zi5nsN7hEwUAhwqauqGBwfF+C0g7y/KHX9z7D+0pfwORtbHRyzxRSujc+QOP8oBuYh1txsN28W9iABv4nX8aFVx6p4wBYS8K7OB1XvdO/idQMLlw8veY5p2zvzPJGYAgG3Xyjc7zYKKtpuJ1ktMZGvMTspcOvp+uivsJwyjdg8U9VSiWSQVE+UEiR0UbLXafRAzZib/ANGgO4gFLFi2JQwiCLEKqOJosI2TODQPZdRR1lVFBJBHUzMil/mRtkIa/wBo6US3CpZG0Qika+Wt/lx3sQMxbck6AXH69SmGD5K4QcYiflpjUuLmkNyhpeAfaLf6h06IACNfWGkFIaqc0w3QmR2Tf/Teyc3E69tEaJtdUNpTe8Ildk1Nzyb2RUWGCDCJsQqi2z4wIGdJLnWBPVo2Qgf2+y9Y1uZwCACIMSr6Vr209bUQtkN3iOVzQ49tt6QxCtFKaQVtQKc74RIch/7b2UfA9Z+ns+6XA6Xv0dXYT+yjUThySeWZrGyyveI25WBzicrb3sL7hqVGnvZk6b6kJikg9i8kPNSq78/wRpJeSHmpVd+f4I0krGPMdp+deL9+m8ZVWrTafnXi/fpvGVVphSQTyB2bNre9/ff9QuCV4Fs3Rb6W/RF8RhvRh05bxpt8xGjDmLdezRMbQSNNUZjkbSnLJYXOYmwA+B+CTlEbGDule+93XzXv8brsM8tO8vhkdG4gtJabXB6FI+ltRtq2OzRl/BuB3tda4+I/QqWqoY6WtZAZXOa6Nry4N1GZoduv2qeSIxjG4nXMklkbVyh8z88jg43c6zhc+5zh7yhrm9+lEMpb0T6x7ssTXiNo6XOIv9AP0Sjp45auCFst2zFozAatubI5IMFPiFXVZzPUPkMls5cfStuuucfq+EfJxiTPK0Mec2rhpp9B8EypiEFTLCHZhG8tvbfY2UklG5lDHVZgQ95a5o3s0uL+0X+CnUGELpHvaxrnkiMWaDuAvf8AUlTPxKtklZK+qlc9mbK4uJIzEl3xJN/anOoXMpI6mTOI5WkteG3bmBPJv16IUWuL7uxCaYYTmvq3SSSGokL5Y+DkObVzdND1jQfBQNc5jg9ri1zTcEGxBVjXYUKTjWWbNxaRrDmFs9xfT4KtURkpLUDWEz6uokLS6Z5LXF7ddzjvPt0HwXeO1XCvkFRJnezI433t6vZoFM+gDKejmzuPGb3Ab6NnZV04aTW1cLX/AIdJmMkhHQ023dp/VRziTxZAa6qdScUM8hpxb8PNydC4jT2ud8SlJW1U0zp5KiR8rwQ57nakHf8AG/1ThScJRSVUTrticGyNI1F72P0KkmoWQwQymR1pYDLfLo03IA+I+qnkiMYLLNJUSulmkc+Rxu5ztSVO7Ea18LYXVUpjZHwTW5tAy98vsub2TpKAw0jKh5dkkZmY4Nu1xvYtv1hNipopYpntkd+DEJDyd9y0W/8A19EckGMibUzMfG9sjg6MWYb+iOofE/FPdXVTpHSGokL3sEbjfe0WsPZoE+loeO1vF4JAQ4clzha5toPjYLlBRisrBTPcYyWuN7XsQ0n9kOSQYxjq2pfTCmdO8wi3Ivppe36lQgkG4RBpM1FxqNxLWvDHgjVpIuPaDY/BSCjg4qKkzuEfD8FfL0Wvf/wjkgxgnCP6/wDf+wlwjrWv/v8A2UXDQtkw81Rc7ScRFrW33tJv9E2ko2VIqjwhAp4jILD0hmA/dRyiTjBnOLt5TURXUnE5xFnD7sa/tGYXse3VDpk9Wog9i8kPNSq78/wRpJeSHmpVd+f4I0lDJPMdp+deL9+m8ZVWrTafnXi/fpvGVVphQ81dM4UWdsjuLMsW2AD+UXb76b00Yi6Q1YnF21bs78v5XA3BHxPxQdjYG2h0uuJOCG1hT6pooBRxA5eE4R7ndJtYfAX+KkqqyKqkjqC14lbE2MtAFiWtyg3926yB37tV22tlPFEawmOrb/D30UrTkMgla5u9rrW+BH6KR1dEa6lmDHNZThgNrXeW7z7SgrG9rapWNr20COKDWFVEtLNLNL+JmklzC4HJaSSenU7lK2vi4Krp3B3AzAcEMouwg8knXquPeq9JHFBobT1/FonMjMga+JzHx72vJvqfZp8EGLZhe9umy4u5Tmy213WUpJBpa4hi0GIGobIyTI53CQnS8brAEdoNlWO4PIzLmz65r7uyyYu2Nr2URiorEDeh5xBnFaGFrpmcWzZ7fmu6+mqRxJorq2VrXGGszh7ToQHG/wAQQFXrtj1HddRwRPJhIqmRUEtLECeGc0ve4W0bewA9pT6utbNS00MZeBFFwbwdzuUXX39qCXSLKeK3SNYdHiDYYZI4g8MkhyOiJuwusBm+OqhpZ4oYKpjw+80YY2wGnKDuvsQ9re9cGpt0o4oNZPFUcDEDG5zZc4cTYWFt1j1o1uI0zMafXNZIGPDiWgC+ZzSD07rklVlj1JAE3sDpvQ4phoSaprKB1JEHWfIHve4WvYEAW95XeNRfwniln8Jw3CXtpa1rIUgjeLJWNr9COKDWGwVsceFupM0jXunEmZo6A0i2/tTqWugpZKwxCVjZojHFbe3lAgnXfogC1waHEEA7jZcUcETyYVX1MNXKJ2RmOV4/Fb+Uu6SOq/UhV0gjeCFxMlixEN6exeSHmpVd+f4I0kvJDzUqu/P8EaShknmO0/OvF+/TeMqrVntPzrxfv03jKq0woW6sDsObSZDyZA9rr7jY5tLdPJ/0o2bF6OSqEzMKhjFxyAG2sLaej02PxVOkgC4biOHtocooWidpaASBdws+5uBoblvwHUm1GLUk0xlZhsTHOb/aRmyZc1sv9XKt/wC1UpIAt2YrRCoErsNbpG5oAcByibh3o9Gg93ao6bE4IoJoZ6MTNkLiCSLsJy2I06LEe8qsSQBcT4lh/IEeHxuym4OUN320OmtrfU+8ekr6ena8SUMcxdnyl1uTcWB3dH7+xV6SALKDEaWGGqjdh8chmJLHHLeO5G7TquOjepjjFLnhkZhsbHxPLswtc8vN/T1WaqdJAB4raXhZnmhbZ9sjbizbA9nsKkrcTp6lj2wULKYPyEhlrXaLE7hvNzbcqxJAFvNitBPNO/8AhUbGyZsjGloDLgW3N11B+KUeL0wkhdJh8cjIdMhyi4u429H+4fDtVQkgCyfiNK4PAoIhmYRuGhLbX3deqjdXQOoXU/E2ZyBaXS4Iy9l+g9P5kCkgC1fitM+KRhoIyXX4Nxt+HcuJtp2293WlSYhRQ0Bjloo5Jm6Alou6+bW9tLXHtsqpJAFi/EIHMe0UbBmZlBAbcb9d2/X6JklfE6jMEdK2Nxa0Oe077AfqQT7/AGIFJAFicQgLLmkDpQyNoc8hwGUAbiOm36dt3S4lSPZI1mGxsD22aAb5TYC+6+/X3qsSQBatxWmIjM1G6QtbE1zOEGQ5Bl9G28jt3360m4rSBgY7DIH2A1IAJsGDeADrld/rPSAVVJIALr6wVj2OEZZlDhYuve7i7q7UKuJIA9j8kPNSq78/wRpJeSHmpVd+f4I0krGPMNp+deL9+m8ZVWvo2XZ3A55XzTYNh8kkji5730rCXE6kk21KZ5sbP+osN+Uj+ykg+dUl9FebGz/qLDflI/sl5sbP+osN+Uj+yAPnVJfRXmxs/wCosN+Uj+yXmxs/6iw35SP7IA+dUl9FebGz/qLDflI/sl5sbP8AqLDflI/sgD51SX0V5sbP+osN+Uj+yXmxs/6iw35SP7IA+dUl9FebGz/qLDflI/sl5sbP+osN+Uj+yAPnVJfRXmxs/wCosN+Uj+yXmxs/6iw35SP7IA+dUl9FebGz/qLDflI/sl5sbP8AqLDflI/sgD51SX0V5sbP+osN+Uj+yXmxs/6iw35SP7IA+dUl9FebGz/qLDflI/sl5sbP+osN+Uj+yAPnVJfRXmxs/wCosN+Uj+yXmxs/6iw35SP7IA+dUl9FebGz/qLDflI/sl5sbP8AqLDflI/sgD51SX0V5sbP+osN+Uj+yXmxs/6iw35SP7IA+dUl9FebGz/qLDflI/sl5sbP+osN+Uj+yAMx5IealV35/gjSW0o6Cjw+Iw0VJBSxudmLIYwwE7r2HToPgkoJP//Z%20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jpeg;base64,/9j/4AAQSkZJRgABAQAAAQABAAD/2wBDAAoHBwgHBgoICAgLCgoLDhgQDg0NDh0VFhEYIx8lJCIfIiEmKzcvJik0KSEiMEExNDk7Pj4+JS5ESUM8SDc9Pjv/2wBDAQoLCw4NDhwQEBw7KCIoOzs7Ozs7Ozs7Ozs7Ozs7Ozs7Ozs7Ozs7Ozs7Ozs7Ozs7Ozs7Ozs7Ozs7Ozs7Ozs7Ozv/wAARCAFaAOQDASIAAhEBAxEB/8QAHAAAAQUBAQEAAAAAAAAAAAAABAACAwUGAQcI/8QARhAAAQMCAwIJCgQEBAYDAAAAAQACAwQRBRIhBjETFCI2QVFhdLIHFjJVcYGRlKHRI0KxwRUzUmIkU5LwJkNyguHxNWOi/8QAGgEAAgMBAQAAAAAAAAAAAAAAAAIBAwQFBv/EACURAAIDAAICAgMAAwEAAAAAAAABAgMREiEEMRNBIjJRBRQjof/aAAwDAQACEQMRAD8Awe0W0WOQbS4pDDjOIRxx1kzWMZVPAaA8gAC+gVd5z7QevcS+bk+6W0/OvF+/TeMqrQQWnnPtB69xL5uT7pec+0Hr3Evm5PuqtJSBaec+0Hr3Evm5Pul5z7QevcS+bk+6q0kAWnnPtB69xL5uT7pec+0Hr3Evm5PuqtJAFp5z7QevcS+bk+6XnPtB69xL5uT7qrSQBaec+0Hr3Evm5Pul5z7QevcS+bk+6q0kAWnnPtB69xL5uT7pec+0Hr3Evm5PuqtJAFp5z7QevcS+bk+6XnPtB69xL5uT7qrSQBaec+0Hr3Evm5Pul5z7QevcS+bk+6q0kAWnnPtB69xL5uT7pec+0Hr3Evm5PuqtJAFp5z7QevcS+bk+6XnPtB69xL5uT7qrSQBaec+0Hr3Evm5Pul5z7QevcS+bk+6q0kAWnnPtB69xL5uT7pec+0Hr3Evm5PuqtJQBaec+0Hr3Evm5Pul5z7QevcS+bk+6q0lIHtXktr6zENmqiatq56qRtY5ofNIXkDIw2uejU/FJD+SHmpVd+f4I0krGPMdp+deL9+m8ZVWrTafnXi/fpvGVVphRJJJIASSSSAEkkkgBJLtkrFAHEl2xSsUAcSSSQAkkrLtkAcSXbLuVADUl2y4gBKywjBKrF5Dwdo4WenM70W9naexRYTh0mKYjHSsJaHG73/0tG8r0yio4qWnjjhjDI4x+G39z2lY/K8n4li9l1VfLt+irw/ZXDqRoJpxPIP8AmVAuCf8Ao+6t2UcbG5W5WjqZG0D4WUIxEmB8pgLSxgcWuda3Zu68w9yl42S+RgjGdgJALtHAG2+3X8PeuROVknsma0or0D1ODUdWCJ6WCUdZYGu/1BZjFtjSwOlw0uJAuad/pf8Aaela1tcHTxR8HbhWuddxtlykCx033cu0tQ2vhLi3KQRuOoNt6srutq70iUIyPJnNLXFrgQRoQehcWx2vwUOidiMLAJI7cOGj0gdz/uscu1VarY8kYpxcXjPYvJDzUqu/P8EaSXkh5qVXfn+CNJOyDzHafnXi/fpvGVVq02n514v36bxlVaYUSSS7ZAHF0BODU8MQAwNuuhilDE8MQThDkXeDU4YnCPRRpOA/BpGNE8GlwaNJ4ghjTQxFOYmhqkjCDg04MUwauhiAwh4Nd4NTZV3Ko0MBzGmFlkXlTHMRoYafYqiDaSaoc25nk4IdjQLn47lr1RbJADB4h2yfG4V3JKyIAvdlB3fC/wCy8/5UnK5m6tZBHXFrWlzrBo33TOFYQeloNr26Tbd8QuPmhMZLjyQbE2O8G36puaCIOjcfRIe4EXtckg/T6KhIcfHNDNYtIJubDpCkAA3CygD6anOUAMIYTbKdGjf+qfxiLO1hdZzvRBG/f9ihr+BoyriZLGWSC7Hgxu9jtP1svKKmB1LVS07/AEonlh9oNl63N/KPtFvbdeX49b+PV1v8536rpf4+T1oz+Qukz1LyQ81Krvz/AARpJeSHmpVd+f4I0l1GZjzHafnXi/fpvGVVq02n514v36bxlVgTCjmtT8qcwJ9kEjWt0Tw1ICyka1QSkcDSnBie1uieGKNHSGBieGKQMUgYlbHSIgxLIFOGLpj0S8huIG5ijy9iLeyyiyapkxXEiyLoYpgwqRsJPQhsFEGDOxPER6kYylJ6FMKU9SR2IdVsrjEVG6M9StTTW6FE+nvdCsB1stNk6kNilp3OtwTxKPYeS74aFad8TZCwuF8huPgR+6wNNLJh9YypjFyw6jocOkLbUNbDU07HxvvG7RpPQf6T2hcvzK2pc0WVvrGSvgiLDE51g83tftvp703gITncZS7hQGk5hrYkj9SnS07Zpo5HaiO9gencf1AUcdDwcbGCS4Y5rtW7yBbr7Asiaz2WD3RQycITL/MGRwDhutu+v1SFHFwrJeVnYLNN9w/2bJooyGMHCC7X5ycurjYi517VO94jbrck7gN5Khv+MCGtnjghdJIeRG0yO9jdR9bLyieZ9RUSTyG75HFzvaTdaja7HGyB2HU7w65vO5p003NHs6e1ZNdnwqnCHJ/ZjunrxHsXkh5qVXfn+CNJLyQ81Krvz/BGktjKjzHafnXi/fpvGVWsGqstp+deL9+m8ZVfGNUwpOwaJ1l1o0XbKB8OAKZjU1rbomKIlQ2PFDWtUzYr9Cmjg1TzNTwutI8XHQBdVOX8LlH+jGQEhScARvTTiUI9CNzvoiqSojquS0ZXf0lVScktwtioN4mQ8FboXCxWBpzbconwEKtWaWOvAFzFA5mqPdGepDmPlbldGRTKIyOLMdArCnpC7oXaWmLiNFdU9LlA0Wey36Roqq+2BR0Q6kQ2jG4hWcdNfoQWNVL8MgjfE1ri51uUs6k5PEaWlFawaWhHUgX01r6J3nK46SUrT2hyjdjdM/fE9v1VyhYvoodlb+wSaBQ09XUYbMXwOGV3psdq1w7Qipa6kk3PI9oQsrWvaHNNwelaI61kkZppe4svaTaike0Nlc6B/VIC5v8AqG737lZtxajc2/Gqf3TN/eywM0diUK9qql4Vcu08KvlkjfVe0mHUou+sh7BGeEcfcNB7ysvi+181UHw0LXQsdoZXHluHu9EexUD22UZFlbX4dcHvsqldJnEkklsKT2LyQ81Krvz/AARpJeSHmpVd+f4I0krGPMdpudeL9+m8ZQMYR203OvF+/TeMoSIKSETtGifZcaFI1tyoLEh0bLlHwxDRQQR63VpTQZrWCosnhpqhoLWPNPTFzTZztAqqKGSZ4axpe49A1Kt8djyNp29eY/orzY/CGy0TqojlPcQD1AJPkUK+Y7rc7eJnW4DiHB5+LnQXtfVWeCYLMSKqVpY0DktO8o/HsUqcOxB9HTtbGGAHNa5NwhMFrKurxeBk0z3Ak3bfTcqpTslDSyMK4zxdls6j7ELLSm9gL+5aSSlt0INj4RIbEXvvWLmzeocuihOGzvNgy3adFINmqmQhzJYXdgdb9Vp4pGdYKp59ny+UyQYtXROJv/MuE0bX9vAnQl6WkDMOkoX5Zw1p/wCoK0giDmAiyGYx2GwOdVYrPM0A3zhoAWXqdppRUvGHxtYBulygEpowlY+hJyhUvy6N8yEW3Kg2wjy0lN2vKzQ2kxkzMJrX2uNLC36LWbasIoKJx6ST9E6qlXZHSh3Rsg8Mvh2D1OLPkZTBpdGLm5slUbPYlCCTTEjrabptJXVdA8vpZnRFwsSOlGDafEgCHvZJc35TAtTdm/jmGdKvPyKOWkniNnwvae1qPhgPFI7joRL9o5Xn8WmYf+kopzeGgZKG5Q4Xt1JZzmkuSGhXBt8WUU8eu5Ayx2KuamK17BVszVorlqM9kMZXSNULmouRuqhc1XGVoGIsuJ722TFIp7F5IealV35/gjSS8kPNSq78/wAEaSVjHmW0vOvF+/TeMoWIaIvaTnXi/fpvGULEpBewhoRETblQMCOpo7pJPEXQWsIgiuQruhpi6xsgqSDMQLLUYZSXtoubdYdOmGIze1dLwUdG62/MP0Wq2BjbLgAA1LJXA9ih2xwkz4C2ojYS+meHG39J0P7LHYZi2IYUHtoql8IkFnBvSpivlpxeyqb4WtnoeLbL4ZJUTYriDnhoYCQTYaBZDZcRnaSIhtmOLso6tNECZsSxWQNfJUVTj0XLlt9kNkKqkeMRr4zE+34cZ3i/SVD/AOcGm9JT2SZY1zOCpZpLegwn6LBcfa0EhxuvTMWg/wABUC3/ACnfoV5PxV25U0pPdNHOWdDn7TNgb/U7qa5PZtWzJdznMPU4fZCTUETmOzQsJ67WVccOZI/KMzerlXA+K2RrqkjPK2+LJ8Txg4icpm5A1y3tdBUdTTRVTXzR8NEN7c+W/vUpwYtdypSb/wBqbR4TOMRDX00hjINi5mh0WlOCjiZkkrZT2S7NHheKbIz1EbarDqiI333Lmj22N/otP5QoQyhoCwck3t8As9R7NVtUQyloXknpDLBejbW7KV+OYdRx0YZngHKD3WvosEnFzTiansFks7MPsPS4LUVFW3GDBbI3gxM4Drvb6LVy7CbPVkRkhaQHagxS6ALGVuxOP0V8+HSPA6Y+UPoqpzMRoHatqKcjsc1M48nqkL6NTiHk5p4yTT1cjR1OaCoKnDTS07Id+RobfrVDFtJjUBAZiExHU85h9Vu62nMlGx7xyywElVW845yel9Li9xGDq48t1UTt1WjxCPK43CoqhmpWqiRTfErZGqFzUTI1QuC2owSQLI1QEWKMkbohXixTFTPX/JDzUqu/P8EaSXkh5qVXfn+CNJKyTzTaTnXi/fpvGUNEETtHzsxfv03jKHj3KQQRGLlWdIy9lXQ71cUIvZUWvEa6VrLnD4dRotXh0JaBoqLDmblqKBtg1cmx6zqx6Re0FO17Mr2hzXCxBG9RR+T7ZzjJqHUAN9cmc5B7kZQaZVdMILQmpOdfJp9A1LhdDQR5KSlihaOhjQE2dosUW54bvKravEqON4jfUxNe42DS4XJ9iaeFNfJsCroWyxPYdzgQVgn4EGEhp1BsV6BUeiqGupo3vzm4d1g2WbWvR1aJJdMwWNukgpnwsw+dpItw+WwHwvdZZtfUQzZWhsjjpdwtf3L1Wa0TCOEda9rHVVdVQUNaCHxwSHtbYrVV5CiscQtodj2MsMM/EaoRcJJSlrB+axAv712gxbERUBlDWVIe70WN3X6t9lro9msJLr8TaHjUi5srGjw6CENZBAxrjoA1oCsfk1pdRK14ljf5SA8D2r2woHAVMFLPGN5nGV1va0/svZKd/CQsfa2ZoNupYGDZmtrnsbZsUR9JzjrbsC3zTHBCA5wa1jd5O5RVPk9awyeVCEcUXrHkKGalgnYWywskB3hzQVE3F8OkfkZXQOcOgSBENe14u1wPsKefFmTGjNV+xeA1JLnYdE139TOSfohcTpWxwhjRoBYLVT7lQYoLtKyWajd48mzzfF4criFmqlupWuxpoErllasC5stFDL710VUo1Q5CKmGqGcNV0l6OZL2RvGiFkajHDRDyhOiqSPWPJFzVqu/P8EaSXkj5q1Xfn+BiShkHme0fOzF+/TeMoeJEbR868X79P4yh4lIIKh9JXdBvCpId6uaB1iFnu9Gyn9jV4eRotJSHkhZbD36DVaKkfdo1XJn7OovRY4njZwTCXVrYhKWuADS629ZSp8pONzgtgENOP7W3P1Vltc++zUg/+xn6qq2Fw7Da+epNfC2QxBrm5zoOtW14oazLKK3sr34zj2KOyuq6qYn8rCbfAKzwLZrGHYjT1UtK9kbHhznSGxsto7HNn8KbwbZ6ePL+SIXP0QHnzSVNdFTUsD3h7w3O7QD3KHJtdIE39Iu6k2Cp6p29WVXLdUlZLZrnakDfYLMy6tFbXSfg3/uVU1/4ihxjHYKaHRkkjsx5Ibbq61m37Q18z7QUT2k7i0ZytVdM5LUE7oQeM3tK4G11cUTWMLSGgLyZ8m0AeySSapja7VudpZp2DRbDDZMSjw3jEeOQyzNBJhmZlvboudbqLKOPehG7n1jPUaCQZRqsT5QMcnmrRhsEjmxsHLDT6RKn2U2qkxGQ01VC2KZovdhu0qirjxvbUZhma6paLHquEsdX4spVeS5Mji2H2hmjEzKTKCLi7wChZpNpNnJwHyVVMQdLuJaf2XtTZA2MXOgCq5MZwWvJhdUU8rmmxY8i4PvVu4Uq2Un2im2T2uO0FO+CqYGVUIu4gaPHWisTfyTqjSykhBfTxxNv0saAqfE6gZDqs83rLqorejHYybvdqsrVbytFiUoc5xus7U6uK00Fl3orZRqhnDVFTBCvGq6UTmSGHcoJQpzuUMqdFUj1bySc1qrvz/AxJLySc1qrvz/AxJDFPM9o+deL9+n8ZQ8fQidoudeL9+m8ZQ8e5SESeLerSjdYhVcW9WFMbFUWLUaqnjNNRSgALQ0M1wLlZGjltZXlLU2tquXZE6sHqDtqH5sAeOjO39Vi6cTPdwcIe4u3tbfVajHp+EwV7d/Kb+qqdnMQgwyvdPOTlyECwvqnr6rZVNfkT0Oy+KVdnGHgW9cht9FosN2Sjopo6ioqS97DmDWCwugqjbY2Ipaf2Oef2CBgx/EquviEk5DS8XawWCR82hkjZ1c9mnVD8aDGAXsOkoWqnuzesztTtAMKZTsEZe6S5te1rWVEa5WSUUXpxrg5SNLVcRqmhkrYZXOJ5LgCSqip2Vw6V3DUzOLyDUZd1153VYtW19SaprS0tA1YCcvVqi27W4y2PJxx2gtra5962rw7Y/rIyf7lT9o28sNeITSVE7nxDdoD9d6bFSU7eRYHp1NysZHtHiJa5sk5lzDe4k29inpYq2vDZ4rAjklwNi7t+qH48o/s8LI+VGX6Ls32F0sNHOJWHlblT1E3FtpBO7QMnD/qo8GdXwSkVM+dttG3vZT4vTmciojFyBygs6WSzS2Wtbh6fHWNmpw5jgQ5uhXluObPYlRyzVb42uiLi4uY7cuYdtLX4awRB3CRjc1/QnYrtZU4hSOpjEIw/RxB6EyjJMzqKiO2QragYk9jpnmMRnklxt0K4xWtzXAKzOBPMUssn9trompqHEnXVE47Mth0tA62W4uqad19UfUyZlXSnetNSKLmCS7kK/eiZChn71tic+RGdyglKnO5DyqxFTPWPJJzWqu/P8DElzyR81qrvz/AxJDFPNtoh/xXi/fpvGUNGitoedWL9+m8ZQzNyCYk0e9HQlAx70dCq5miHssKeQtsrSnnItqqeNFRPsRqsE0dCD6LSuc6agdG0FxJFgEFTYTUSenaMf3FTQzEIptTpvVWuKxFvFN6ySnwalYLyvdIR7grKJtNTttFE1vbbVVoqO1I1Haq3r9jrEFV9VaB5B3LGbZF00VJNe9szStBUTZ4nMO4hUdZkq6Z1LODYbj0g9avoXGSZVf+Vbj/AEWxk9LEyYOIbI618x3haSSjw+o1lpIHG+8sC8+OFVUMh4F7XA7jexWiwmaSkomxSyFzrknW9ldfXr5xZX4tuR+OcfRayYdh0JLo6SIH2XULq6GGQRlwYbDduQ1RVufG/JdzspsAqenwyd+tRK5jukX6EkIatmyyy1xeQRqaeoa7lteHewo1lRyd6z1KyKk/luJJ3koxtV2qmUO+hlN/ZYzNglBzxj3aICSggJu1zh2LnGCelNM3ahJoG0whhZCzIzQBCzzEpj5eooeR9+lMo9iuWIjlfe5uhZDvU0jkLI7etcEZLGQSod29TSFQOOq0RMkhrtyGlKIduQ0qsRXI9Z8kfNaq78/wRpJeSPmrVd+f4I0lDFPN9oedWLd+m8ZQzNyJ2h51Yt36bxlDM3IZMSaM6o2FAtOqMhcq5+i+HsOYiGFCMeiGOt0rHNG2DCWOsp2v6kIH26V3hiCAAT2BVYXcsDQ+ybJM1ouSoo4aiXeMgPXvRkOHsBu67j1lK8Q6bYBwkk2kbCe3oXP4Y+U5nnXsWgho27g1GRYc550al+TPQcN9mPkwWqGsTg7sOibBg9e93LaIx1k3XoMOCvdb8M/BFs2dkI/llT88swrdcE/ZhGYa6FlmjXrKHnwcyOzF7g49q9Cl2ekaP5ZQc2CubvafglVrT0fjCSw88fh9ZCbtOdqYZnxm0jHN9oW1qMMLL8lVdRQA7239ytV2+xHTnplC2pB6U7hbomowqO5IBaexASUVRGeQ7N2FWrgyt80SmRRveoC6aPSSNw7d4TDODuKsUCt2DpHod7knyX6VA591dGJnlI4911EUnO1TQVakUtnXbkLKinbkLKmQkj1ryRc1arvz/BGkl5IuatV35/gjSUMg822iP/FeL9+m8ZQ7FLtGbbWYv36bxlQRm4UkxJb6qeN9rIcmy6wPcd9krRYmWDZmsFybIiKUyDkNJ9qDp4G3ubk9qsYtFmsxGqvWExQZvTPuRsMbGWAACEjd1FFRvWSWmyKQbE1H01MZDYIOms5wWlw2JgsbD2qiTwtCcNwbPYvWlpMJp4hctGnSVXy1b6DD5KiGndO9guI2b3LzvGdtMYxFzoZJDTRg24Jl2/HpUwjplsc5dbiPSsU2nwTBmuY6RsswH8uPU/8AhY6t8oOJTT3pGRwRg6Ntcn2rFMldLIGg3c42Fz0rSHYfaBlOJ20rZWkXtHICVc0LGFcff/ppMO8orSA3EqLTcZI/stNR4pguMt/w1TG5x/IdHfBYbCNtIsGpf4ViuEte2HkuGQB3/cDvWaxjE6SqxSSpw2nNHC48mMHcfduRx6FdabedHrNbgTXgmMBZyvwjgyQ4fBZXDNtcaw6zGVLpo93By8pb11W7EcLjqpYTC97bljlROHHsurlOLxvUY6qoQ0nRV8tN2LQ1gZcqpnLblEWzSypkpx2KtqKOJ97sCupbEoGcghXwk0UzimuygnoS30HEdhQMgkYbOF/YrybW6r52jet9c2/Zz7YJeitMgJTmlPewHeEwNA3K8zDnHRCylEu3IWU6oREj1zyRc1arvz/BGkueSHmpVd+f4I0lDIPMtpTbazF+/TeMoWJ6J2n514v36bxlV8brFSQg8G6kjKFa9SteoaLEyyhd2otkiqo5LdKKZJ2qicDRCeFmyRERyKsZIiI5O1ZpQNUbC9pJrEarR4dUiwFwsZTz5baq4pKwNAJICyziaYy03VLVAAartfhOE4uzLWUrJHEemBZw94Wcp8ULrBqs4K9o1zKtahJQ30UWKeTWZoMuFVYeP8qbQ/FUUlftVs1emklq6VnVclp9h3fBejMxQDc5dlxOKWMskax7TvDhcK6Nz++yl1s8dmrJamZ800jnyPN3OcbklXWzuztbjFVG8wFtK03e9/JBHUOta99PgkcvCMw6la+97iMJ02M5WZWWAG4DSyaV2rIoeNT9tlszDNnsKcJaaghEo3ON3W+Kr8SxkykgaAdCpqjFHyXuVXyVRd0qnG/ZbGCiF1FWXkklV0syiknvdDvlTqJLkOkk7UHK9OfIUNJJ2q6MSqUiKY3QU28qeWVBSyAlbIIxWS0hkOqjCT3XK5dXmZsTzYISQ6qeR+iFeblSI2eweSHmpVd+f4I0kvJDzUqu/P8ABGkoYHmO0/OvF+/TeMqsBVntPzrxfv03jKq0wpK19lIJEPddDkE6GMlt0omObtVYH2UjZbKGhlJot2ThTMqLdKp2TnrUrahVuGlqswvI6kC2qOgqSSLlZplTl6UVFXG29UTp00Qvw1sFaGgcpFjEbW5SyMddc71O2uPWszpZpV6ZqhiZ6HLjsRcfzLNtrT/Unis03pfiY/yIvHVpN+VdQPqyelVHG+1cNT2o+Nh8iLB9T2qF1RqdUC6o6imGcdadVsR2IMdNc71E6a43oV0/aonT9qsVZW7Ql8vahZZgFDJUdqGkmJ6VfGvDPOzR0sqHe9Nc+6ic9XpYZ3IcXJpeoy9Mc89aYr07I+6iXSbriCD2LyQ81Krvz/BGkl5IealV35/gjSSsY8x2n514v36bxlVatNp+deL9+m8ZVWmFEkkkgBLt1xJADw5OD1EkgAgSJ4k7UKCnZ0E6GNmI6VM2pcOlV4enCRRgykyxFWbb1IKs23qsEicJNFHFDc2WXGtN6XGrqt4QnpXc+mqXgifkZY8Z7U01PagM5SzqeKD5GGmp7VG6oJQpeml6niK5sndKSo3PURkTS+6kXSRz1G56YXLhUiiJuuJJIASSSSAPYvJDzUqu/P8ABGkl5IealV35/gjSSsY8x2n514v36bxlVatNp+deL9+m8ZVWmFDmYTMaGOtnlipoJnObC6Yn8QjfYAE2F9+5MqMMrKaripJISZ5g10bGEOLw70bW33uLe1Xe0/B1GEbN1dPfijcPFM8t/LM2R5eOwnMD7CrOjpqPZbyh4EKyskniYyGR754wzgc7btFrn0SQfcgCjOzzXSnD4X8JirRkNK2QE8IHHMAbWOltA697oTC8DqcW43wD4mGjhdPMJXEEMbvO43tcab0XgWH1tPtvRUkgdFU09ax0rnG3BhrgXOJ6gATfqV3g00NbtFtlU0g/Amw+tkisPymQEfRAGUqMKqYKEV7cs1IZOD4eI3aH2vlPSDbXUaopuzdWabD6h09LHHiJIpy+W2YggG/VYnpVjhbuK+T3HTUnK2snpmUrXfne0uLi32NNie1E4q9sew+zDXUvDOkjrGRnW4cXgCw6d6AKDD8Cq8S45wLoWmijdLMJH5crG7z2quOhWr2ZpZqV21FNM08NDhU7JB1EObf91nWYZWSwQSxU8jxUyOiiDWkl7ha4HX6QQA7CsNqMYxKHD6Qs4edwZGHuyguO4XTp8Mmp6R9Vw0Msccohfwb7lriCRcHryu17FZbCNcNvcGaWkEVjLjq1QtfE+qjqZYKTgY6N5E7heznF5Db36dd3UD2oAjmwaqgbLnfEJYIxLNDms+Npta99D6Q0BNr62TafC6iWgOISPjpqThODbNMTZz7XygAEnTqGl9Vp6+aDE2V+F45QCLGcNpX8HiNOS0TCNuglbuNwAA7fcgIDFm8Z8n2z8tPymUctTFVZdckjnhzSfa21j/agCqGD1nGqKncY2mvaHU7i8ZXguLBr0cppGqmh2frZ8amwdklPxqAyB4dJZt2Al9ju0DT8FLR0lbT4rs5xl12zvjfTx9LGGYi3vIJ94V/QSxP8puJxMoWtlz4gM4c8n+VLra9v/aAMrQ4XPiEVXJBLDko4+ElLn2szMG5hprqR8Vx2GzNqqWAzQf4todFIH3bYuLddNNWkKy2T/wDjto3cHwgbhZJbr/nRdSDdBLLW0OIMpTBTVU4ZTx6/lLb2vvF3b/agBVuz9fRCuJMU38Ok4Kr4J1+Bdmy63A0zC1xpu61U5l6Dj8JqY9rI8IY5tY3EZTiUJ5TpYBKS17OoB1sw9h3LAcBNxfjPAv4HPk4TKcua17X3XtrZAFlTbP1VVhkOIMnpmwzVHFmZ5CCZLXynSw0I1OnagamjqaSukoZ4nMqYpDG+M7w4G1vitRhk/FNgaWoNC2syY9dsbs1nEQtsNN/19iHxyibSbZ4xNUVMtVHSyukfO1gLuEf6N7WFw52o09EoAosUw2qwfE6jDqxgZPTvLHgG4v2HqRM2z9bT1EdJO6KOslDS2lc48JygC2+lgSCNCQddyu8b4rW0mAbSXfPGS2krnObYmSK1idTq6Mt6ehDbX0NZLt/XNivI6sqjNSvadHxvOZhB6rEa9FkAVdJgdVWGuDHwsNAxz5w99srQ4NJHXqQPemNwiodgr8XEkPFmSiEgv5WcgkC3sBPuV5gDZIqjaoVDRUPZh0ol0IDzw8Vzpayjc9kvk4qHRUrYWjF4b5S4g/gydZKAMwki60yGKkD6JtMBCMrmsLeGFzyzfeei400QiAPYvJDzUqu/P8EaSXkh5qVXfn+CNJKxjzHafnXi/fpvGVVq02n514v36bxlVaYUIpq+sos3Fauenz2zcFIW3tuvYqBzi9xc4lzibkk3JKIbSZpcmf8ANa9v7gP3TBBcE5vy33f2k/so1E4PdiVc6l4qa2oNOAGiIyuy2G4Wvay5TYhW0TXNpKyopw7VwilLb/ApstPwZeM18hPRvs6y7SUr6ubg2EABrnucdzWtFyfgEbpA2oqqirk4Spnknfa2aR5cbe0ohuNYqxjWMxOsa1gs1oqHgD2aomDAZJ6+po+MNY6nc1ri5p9IuDbe4nX2HqKqiLG179qkAmHFMQp3PMNfUxGR2Z5ZM5uc9ZsdSnx4vXcbgqJq2qldTuzRnh3ZmH+09HuVjitFR4bQ0sYEElWaZhnYM+drngvDuoWa5g9t0J/CWyVDYYpSxrKZk1RJLYNZmtu7OU0e1AArcQqoquSqgqJYJpSS58Ty06m51BXajFMQq4jFU19TNGTcskmc4X67Ep0mH8FhUNeZ2WmlfG2OxvyQ0k+zlBEVOBTQVVPTMlZLJO4tFgQG2tcnsFzfqsepAAb6+skpzTvq53Qk3MZkJaTe97e0pUlfWUD3Po6uene4ZXGGQsJHVoi4qCOnryJgJ446YzuBBAN2XaD7y34oXDqM4hidLRB4YaiZkeY/lzG1/qgBra2rZUcZZVTNmuTwgkIdrv1vfW6kbi2JMnfO3EKpszwA+QTOzOHRc3uUVUU8dQ2WWhostLJUcBSvdJyyRY6i+pIIvpbVcgw9tNikbJw2ohax8zgLgPa3Np1gHL9QgAWHFMRp8/AV9TFwhzPLJnNzHrNjqUn4piEk8c76+pdLFfI90zi5nsN7hEwUAhwqauqGBwfF+C0g7y/KHX9z7D+0pfwORtbHRyzxRSujc+QOP8oBuYh1txsN28W9iABv4nX8aFVx6p4wBYS8K7OB1XvdO/idQMLlw8veY5p2zvzPJGYAgG3Xyjc7zYKKtpuJ1ktMZGvMTspcOvp+uivsJwyjdg8U9VSiWSQVE+UEiR0UbLXafRAzZib/ANGgO4gFLFi2JQwiCLEKqOJosI2TODQPZdRR1lVFBJBHUzMil/mRtkIa/wBo6US3CpZG0Qika+Wt/lx3sQMxbck6AXH69SmGD5K4QcYiflpjUuLmkNyhpeAfaLf6h06IACNfWGkFIaqc0w3QmR2Tf/Teyc3E69tEaJtdUNpTe8Ildk1Nzyb2RUWGCDCJsQqi2z4wIGdJLnWBPVo2Qgf2+y9Y1uZwCACIMSr6Vr209bUQtkN3iOVzQ49tt6QxCtFKaQVtQKc74RIch/7b2UfA9Z+ns+6XA6Xv0dXYT+yjUThySeWZrGyyveI25WBzicrb3sL7hqVGnvZk6b6kJikg9i8kPNSq78/wRpJeSHmpVd+f4I0krGPMdp+deL9+m8ZVWrTafnXi/fpvGVVphSQTyB2bNre9/ff9QuCV4Fs3Rb6W/RF8RhvRh05bxpt8xGjDmLdezRMbQSNNUZjkbSnLJYXOYmwA+B+CTlEbGDule+93XzXv8brsM8tO8vhkdG4gtJabXB6FI+ltRtq2OzRl/BuB3tda4+I/QqWqoY6WtZAZXOa6Nry4N1GZoduv2qeSIxjG4nXMklkbVyh8z88jg43c6zhc+5zh7yhrm9+lEMpb0T6x7ssTXiNo6XOIv9AP0Sjp45auCFst2zFozAatubI5IMFPiFXVZzPUPkMls5cfStuuucfq+EfJxiTPK0Mec2rhpp9B8EypiEFTLCHZhG8tvbfY2UklG5lDHVZgQ95a5o3s0uL+0X+CnUGELpHvaxrnkiMWaDuAvf8AUlTPxKtklZK+qlc9mbK4uJIzEl3xJN/anOoXMpI6mTOI5WkteG3bmBPJv16IUWuL7uxCaYYTmvq3SSSGokL5Y+DkObVzdND1jQfBQNc5jg9ri1zTcEGxBVjXYUKTjWWbNxaRrDmFs9xfT4KtURkpLUDWEz6uokLS6Z5LXF7ddzjvPt0HwXeO1XCvkFRJnezI433t6vZoFM+gDKejmzuPGb3Ab6NnZV04aTW1cLX/AIdJmMkhHQ023dp/VRziTxZAa6qdScUM8hpxb8PNydC4jT2ud8SlJW1U0zp5KiR8rwQ57nakHf8AG/1ThScJRSVUTrticGyNI1F72P0KkmoWQwQymR1pYDLfLo03IA+I+qnkiMYLLNJUSulmkc+Rxu5ztSVO7Ea18LYXVUpjZHwTW5tAy98vsub2TpKAw0jKh5dkkZmY4Nu1xvYtv1hNipopYpntkd+DEJDyd9y0W/8A19EckGMibUzMfG9sjg6MWYb+iOofE/FPdXVTpHSGokL3sEbjfe0WsPZoE+loeO1vF4JAQ4clzha5toPjYLlBRisrBTPcYyWuN7XsQ0n9kOSQYxjq2pfTCmdO8wi3Ivppe36lQgkG4RBpM1FxqNxLWvDHgjVpIuPaDY/BSCjg4qKkzuEfD8FfL0Wvf/wjkgxgnCP6/wDf+wlwjrWv/v8A2UXDQtkw81Rc7ScRFrW33tJv9E2ko2VIqjwhAp4jILD0hmA/dRyiTjBnOLt5TURXUnE5xFnD7sa/tGYXse3VDpk9Wog9i8kPNSq78/wRpJeSHmpVd+f4I0lDJPMdp+deL9+m8ZVWrTafnXi/fpvGVVphQ81dM4UWdsjuLMsW2AD+UXb76b00Yi6Q1YnF21bs78v5XA3BHxPxQdjYG2h0uuJOCG1hT6pooBRxA5eE4R7ndJtYfAX+KkqqyKqkjqC14lbE2MtAFiWtyg3926yB37tV22tlPFEawmOrb/D30UrTkMgla5u9rrW+BH6KR1dEa6lmDHNZThgNrXeW7z7SgrG9rapWNr20COKDWFVEtLNLNL+JmklzC4HJaSSenU7lK2vi4Krp3B3AzAcEMouwg8knXquPeq9JHFBobT1/FonMjMga+JzHx72vJvqfZp8EGLZhe9umy4u5Tmy213WUpJBpa4hi0GIGobIyTI53CQnS8brAEdoNlWO4PIzLmz65r7uyyYu2Nr2URiorEDeh5xBnFaGFrpmcWzZ7fmu6+mqRxJorq2VrXGGszh7ToQHG/wAQQFXrtj1HddRwRPJhIqmRUEtLECeGc0ve4W0bewA9pT6utbNS00MZeBFFwbwdzuUXX39qCXSLKeK3SNYdHiDYYZI4g8MkhyOiJuwusBm+OqhpZ4oYKpjw+80YY2wGnKDuvsQ9re9cGpt0o4oNZPFUcDEDG5zZc4cTYWFt1j1o1uI0zMafXNZIGPDiWgC+ZzSD07rklVlj1JAE3sDpvQ4phoSaprKB1JEHWfIHve4WvYEAW95XeNRfwniln8Jw3CXtpa1rIUgjeLJWNr9COKDWGwVsceFupM0jXunEmZo6A0i2/tTqWugpZKwxCVjZojHFbe3lAgnXfogC1waHEEA7jZcUcETyYVX1MNXKJ2RmOV4/Fb+Uu6SOq/UhV0gjeCFxMlixEN6exeSHmpVd+f4I0kvJDzUqu/P8EaShknmO0/OvF+/TeMqrVntPzrxfv03jKq0woW6sDsObSZDyZA9rr7jY5tLdPJ/0o2bF6OSqEzMKhjFxyAG2sLaej02PxVOkgC4biOHtocooWidpaASBdws+5uBoblvwHUm1GLUk0xlZhsTHOb/aRmyZc1sv9XKt/wC1UpIAt2YrRCoErsNbpG5oAcByibh3o9Gg93ao6bE4IoJoZ6MTNkLiCSLsJy2I06LEe8qsSQBcT4lh/IEeHxuym4OUN320OmtrfU+8ekr6ena8SUMcxdnyl1uTcWB3dH7+xV6SALKDEaWGGqjdh8chmJLHHLeO5G7TquOjepjjFLnhkZhsbHxPLswtc8vN/T1WaqdJAB4raXhZnmhbZ9sjbizbA9nsKkrcTp6lj2wULKYPyEhlrXaLE7hvNzbcqxJAFvNitBPNO/8AhUbGyZsjGloDLgW3N11B+KUeL0wkhdJh8cjIdMhyi4u429H+4fDtVQkgCyfiNK4PAoIhmYRuGhLbX3deqjdXQOoXU/E2ZyBaXS4Iy9l+g9P5kCkgC1fitM+KRhoIyXX4Nxt+HcuJtp2293WlSYhRQ0Bjloo5Jm6Alou6+bW9tLXHtsqpJAFi/EIHMe0UbBmZlBAbcb9d2/X6JklfE6jMEdK2Nxa0Oe077AfqQT7/AGIFJAFicQgLLmkDpQyNoc8hwGUAbiOm36dt3S4lSPZI1mGxsD22aAb5TYC+6+/X3qsSQBatxWmIjM1G6QtbE1zOEGQ5Bl9G28jt3360m4rSBgY7DIH2A1IAJsGDeADrld/rPSAVVJIALr6wVj2OEZZlDhYuve7i7q7UKuJIA9j8kPNSq78/wRpJeSHmpVd+f4I0krGPMNp+deL9+m8ZVWvo2XZ3A55XzTYNh8kkji5730rCXE6kk21KZ5sbP+osN+Uj+ykg+dUl9FebGz/qLDflI/sl5sbP+osN+Uj+yAPnVJfRXmxs/wCosN+Uj+yXmxs/6iw35SP7IA+dUl9FebGz/qLDflI/sl5sbP8AqLDflI/sgD51SX0V5sbP+osN+Uj+yXmxs/6iw35SP7IA+dUl9FebGz/qLDflI/sl5sbP+osN+Uj+yAPnVJfRXmxs/wCosN+Uj+yXmxs/6iw35SP7IA+dUl9FebGz/qLDflI/sl5sbP8AqLDflI/sgD51SX0V5sbP+osN+Uj+yXmxs/6iw35SP7IA+dUl9FebGz/qLDflI/sl5sbP+osN+Uj+yAPnVJfRXmxs/wCosN+Uj+yXmxs/6iw35SP7IA+dUl9FebGz/qLDflI/sl5sbP8AqLDflI/sgD51SX0V5sbP+osN+Uj+yXmxs/6iw35SP7IA+dUl9FebGz/qLDflI/sl5sbP+osN+Uj+yAMx5IealV35/gjSW0o6Cjw+Iw0VJBSxudmLIYwwE7r2HToPgkoJP//Z%20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http://ecx.images-amazon.com/images/I/61izOh75tU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822097"/>
            <a:ext cx="2682468" cy="364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data:image/jpeg;base64,/9j/4AAQSkZJRgABAQAAAQABAAD/2wBDAAoHBwgHBgoICAgLCgoLDhgQDg0NDh0VFhEYIx8lJCIfIiEmKzcvJik0KSEiMEExNDk7Pj4+JS5ESUM8SDc9Pjv/2wBDAQoLCw4NDhwQEBw7KCIoOzs7Ozs7Ozs7Ozs7Ozs7Ozs7Ozs7Ozs7Ozs7Ozs7Ozs7Ozs7Ozs7Ozs7Ozs7Ozs7Ozv/wAARCAFaAOcDASIAAhEBAxEB/8QAGwAAAgMBAQEAAAAAAAAAAAAAAQIAAwQFBgf/xABKEAABAgQDBAYFCgMHBAEFAAABAhEAAwQhEjFBBRNRYRQicYGRoTKxwdHwFSMzQlRykpPh8QYXUgcWJCU1RGI0c4KyQ1NjdIOi/8QAGQEBAQEBAQEAAAAAAAAAAAAAAAECBAMF/8QAJxEAAgEDAwUBAAMBAQAAAAAAAAECAxESEyExFDJBUWEEIoHwceH/2gAMAwEAAhEDEQA/APostCSlLpGXCH3aP6U+Ec+onyqfdFSphRMOErEyyS7N46QaWcmfPXImiZIWm4SuacRTxZvh4+dKEuTpU48HQwS/6U+EAy0f0p8Iw001M5E7qzFTJSiGlTwQ2hctAmVUiWqnKt+JU8OFlbMeDcYzhP2NSJu3SNQIBlo0A8IxUk5NQqZKnY5M1DHAZpyPHL4aEkVAmyJswy5pVKKgpMucFWGRuRmImMvZc16Nxlp5RMCeAjDNqpMqfJlq32GcklKis58Gg0k1E5M1M5SpU6XmhU05aPYRMJ2uNSPBtwJ4DwiYE8BGGTUIm0qp5ROUUPjTLmhTN2kaXgTqmVJqZckpnKExLoUJnpFnYRcZXtcZx9G/CngPCJhT/SPCMNNNRPlzMZMubLfFLM424O4fyhZdTLVSGfgnKCHx7uaFAN2kQxl7LmvRvKE8BAwpHCME6qlyqkU5TOKlIKpZEz0zwENTzUVFPMWolE2U4UgzSwI5s/lDGSV7jON7GzCCchBwjgI58uoQqjFSZc4jJQRMxYT4iDMqZcurVTYZql4MUsbwus+73GKoy9k1I+joYEtkPCIEJ4CMUibLnUa5uIpmSyQpCppDEcbP5QZc+UqlRUqTOKSwWUzQQkmx10hjL2XNejbu08BEwJ4DwjBOqUSqpdMJc9U0IxSwJnp+4e4wZc5EygVUBRC0OFIVNIAI0Nn8orhNeSZxZuwpGg8IGBJ0EYhUSjTy5xTPwrISVJmAhJJbjxiuZVBE+bIEqcZqQChO8PXHHkIYy9jOJ0sKeAhSgcowiolr2cqqQVFaQXlqmkXGjt4W4Qwmyt3JmETsE0gBYmAgE9+UMZey5r0bN2mFKRyjCqqAmTpKZU5U6W2GXvC6hqeUFc+WdndKlKKlAXQqcRfg8XGXsmpH0aym0VqBGsVhcr5otN3c0smZvAz6axkmVQxzZaZM0zJbMkzNOJZ289O7ShJ+RqJeDYlR3gDxIppzLmCVOlrfFmMbtY+MSOilfHc8qjuzaqgkTJJT0ZAxkKJDAk5+caikLIUuRLUpOROnlFkr6JH3RD5COOUnc9VFFCUATVTRJTjUkJKnzAyHmYpXQyTlSoS6sRw2fjpzjaA8FowptbhxTM6khSgpUhBUnJRuRAQnDMVMElIUtsRfNso1EQsZyLY569nyFpwimQkYsXVtx98aDLClBZkIK05KIcjyi9oEXJlxRQEFJUpMpIK/SL5xnVs+nxS8NMhG6ViATa/hHQAiNBTaDimZijEsLMlBULBWsKJYQpZTKSDMLqvnZvUI1EQCImQsc3oMpKpZRISgSy4CbfGUXhPzm83SMX9WsaSl4Vrxc2XFFKEBIUEyUgLJKg+ZyiroMkTJS00yE7r0Qm3xlG0CCBBTaI4opwDHvNyjH/VrEEpIQuXuUFEwkqSbgvnGgCGaGQsc8UMpFRLnIp0pVLBCWLC/ri3AAszBJQFnNQF/GNZhWiubZFFGQSUCSqVuEYFklSdCTnFSaOWicmYmSlJQGASWGt/MxvaDhgpMuKMglMorElAUrNWpgGnQZRlbhG7LunQvGrDEiZCxhRSS5dQJyJCUqCWDWHq5mLQgJWVCQgFWZAzjQDBzjWbYxSMZkSzT7gyEGX/SYpTSolTjNRJSklOG2TR0CIRQtGlJjFGEISmY6ZSUvckaxIvmJ1iR10XeJ4VeTbJHzaOwRbheK5P0SPuiLhHFLlnsuAFMBmh4lowLiZwMJixojc4WFyvDaB3xY0YNobLo6oLnzpRVMSgsQtQy5AxqMU3ZklJpXRr74jRydhbNpRRUtZuzvyhyorVn2O0Zdl7SqaXYiJvQzNkynxrKwCb6DWPR0btqLPNVdk5HoGgERknbRO8lSaSTv5sxG8YqwhKeJMNR1qqiZMkTZJkzpTYk4sQIORBjzdOSVzaqRbsaGgAB+MYtqLmLnUtFLWZYqVkLUkscIDkA6Qs3YUhKEroSaeoSQUzAol+294qgrLJ8hzd2kuDoBMME2jDU7QnSq8UUik300yhNczMIAcjhy84KtoVE2dMRR0e+Ek4VqVMwjFqkWuYqoyZHVibQloLGMQ2njokz5NPMmzFL3e5FilWoJ0gSto1PS1Uk+jCJxlmZKwzXSttHa0VUZB1Ym0iI0cGRVzFbGWutplLQKhknfXJKz6rdsdeRWidU1VOuXu1U5F8T4kkODFlRcSRqqRe1ogEc5G11zaaQuVSFU2pKt1Lx5pH1idBF9PXLXUqpKqRuJ4TjSAvElSeIMZdKSVyqrFuxqIhCmLWiNHnY9LlOEwGMWKDQEwLcUpLQhQTpGnSAeyPRIlzDNSQHiRdU/RKiR2UO08KvJbK+iR90RY8JJvKR90Q5EccuWey4I5gwrEQQY8yjRNYzDadCqbuRVyTMdsOMRoeNNNcmU0+AvFc8FUiYkByUkADsix+UAxE7O5bXMOyETJOyqaVMQULShlJIuIw01NPT/Ci6cylCdu1gIa7uWjtQdI3qO9/tzGnsl8sefqNnAVFPU1FGupldHTLWhD4kKAzZw8a9lU8tE6dNlUBpZZASkrUcauLh7COpAMWVZyjYzGkou5h2lTzlqkVVMkLnU6yoIJbGCGIeK59fWVUrcUdJPkzV2MyakJTLGp5mOikhQBSQQciNYIESM7JJq9jThd3T5MKZU1P8Qb4pUZfQwjeEZqxk+Mc9Wz5FPWVPS9nTalM2YZkubJBOd2IBteO/EEajWaMuimcNdPUydnSRJpV08tU7FPlU6yZmHS/Hi0SipSjbciok0U6VIMtSSuaSVE8S5LR2UVMiZOVJROQqaj0kBVx3QZtTJklAmzUIKyyQos55R6asrNW5MaUdnc4Jk1CtkzKPo07eoqgu6bKBW7g9kXbcpas1AmUUpSzUSTImtoHDE+cd2DYRFWd7l0Va1zh7S2YkLo5nRVVMmQjdrlpN2sxHHKG2bSyBWmdT7NXTS0oYTJrhRPAB8o7JIAJJYC5MLLmImyxMlrStCslAuDE1ZY2LprK4RBaE3kvfGVjTvAnFge7ceyLCWEeK+nqVqEKIcmFiGg6QIYZQCzRtEM9R9GqJEqT80YkdlHtPGpyWSn3aPuiLYrk/Ro+6IuEccuWey4FLmObtta00cuUlRTv5yJaiCxAJvHVtGbaFGmupFSce7U4UhY+qoXBhBpSTZid3FpFUzZdHMpTT9HQmWzBkgERTUTqimNLQUpC5y0n5ybcJSkXJbPSAtW25ssyOjyJalBjPExwOYTnBnbOqKfok6jUJs2mQUKTMV9Ik534vHqlv/J3PNvb+KERXVUmfPpavdqmokmdLWgEJUBxHbGYbT2omgp64okKRNKU7oAgl7Av2xqRRVdROqKyqQiXNXIMmVKSrFhBu5PF4J2fPOx6SlZO8lKlFQe3VIJjV4J+DP82CVVVsrakqkqzJWmchSkmWCMJGl4op63a1XSLqZSadKZZUAlQLzGPlG2fSTZm16WpSBu5SFpVe7nKOXsw7T+TVSqeVKVLmLXhmKUxRcguNYscWr7eA8lK250JG0jUVNGlAAl1ElUwvmCGt5xTX1VRMG0qaWUJEmSFAkF2IL+qDM2fU0ZoplEhM000sy1IUrDiBa79ogSqGsmTNoTJ+7SaqUEpCS4TYiMrBO6/25Xm1Z/7Yzya+fR7LoJKlyBMnoGBayyUICRnxMaKbak3pSqabOp55MsrRMk5OMwRFPydWTKOjUuRJ31EMAlrViTMSwHdlGmmpKlc1cyZS09KndlKUSwkqJOpUBYRqTptMys0wbNn7RraMVKlSEhcs4E4TZXEnhHVQFbtOMjGwxNk8Ytn09RRbHlycKVT5aCyXsT2xtRiKElYAUQMQGhjxm027HtBNJXPOSxuNvz6z6oqRJX2KSG8wPGDtZ6jaaVt1KabKlp+8oufICNqtlTZqNpJXhHSFhcovkQLecKnZdUdmykTMKqg1InzS9je/k0dKnG6d/hzuErNf2aK2fXIqCmXNpqaSEgiZOLlZ5B7RRL2xOVsszQiXMqDP6OjAeopT2L8IFVQVB2pNqOhSKxM0JCDOU26YXDcNbQsrZFWmgmS1KlpqEVW/lKT6JNtNBnESp2VzTc7uxqCtpIK5dWmTNlKlKO8lgpwngQTHMo6vaNF/D8iqTuOjy0j5sglRDs7x0padp1M156EU8pKFDdpXi3iiNeAEUr2bUH+GRs8Yd/gAZ7O75xFJJWduQ1Ju6v5LplYpO0pqEy0Mmk3oU3WdzZ+EYztLaidmS9pKFOJRCSqUxxEEs76RrVQzzXTJwAwqo9yL/Wc++Fm7Pnq/h1FCAnfCWhOdnBEZvBW/orUtxavacwVqqWTPp6fdpClzJ51OQAcRbszaBqzOkzFSlTZBDqlF0qByIjPWUE6XXKq5NNJqRNSAuXNYEEagmNGzaedK3kydLkyjMIaXKSAEjt1iSww2NRzz3N14CgWh4BNo8Ue5knvgMSHqfolRI7KPaeNTktk/RI+6Id4SV9Ej7oixo45cs9lwQGC5hWLwwjzKGEmzkSJS5sxwlCSonkIeM20/9Mqv+0r1RqKu0jEnZNl0qcifJROll0rSFDsMMVMCSWAzjgiZUmXsemkT1SUzpJxkB7BI84cJqJdRW0CqybMQJAmIWpsSc3Dtyj2dL7/rnmqvz/WOtKnony0zZSgpCg4I1iS5UuSjBKQEJd2SGjz0iom0WxaGWmomA1J9IIxGWkC4SI0UNatO0JciXNqaiTNBxGfLIMsgWILCK6LV7PYirLa6OkjadMuVJmJWcM6Zu0dXNV/dFsqeicqYlGJ5asKnS148/Tf6fsz/APNPrVGldfVS5VcETHX0oSZRVcIdoSorhCNZ8s7ghgY4M5FZQ1tEgV02bLnTcKwtvhooVtBVVPnKXV1UgIWUS0yJWIMNSWvGVQb3T2NOsls0elJiPHnzXVtRT7PaaqRNmzVS1qwM4AN2PjF8mbPoNqTKaZUTKiV0YzvnGcEFsxDRfsaq9HaeIDHEppW0qqkl18uuO+mEL3KmEvC+WT5axTU7QVPrp8uZU1MhElWBKaeW7lrklj4RVRu7JkdVej0LxI5+xqubVUq98FFUtZQFqQUlY0LRTtWeJdUlM7aJppOBxLkh5ijxNjaMqm8sTWaxyOreJHnPlGq/u9XTEVExS5E8IlzVJwqwunPxjZNFXQ11GtVbMnComYJiFAYbgm3CNui15MqsvR2BFVLUyq2mRUSCTLW7Ehsi3sjlyBWbSM+rRWLkhExSJMtLYer/AFcXi3+Gi2wKbsV/7GI6ajFu+4VRuVrbHRUIUQ6i8IY8D3G0gGGGUQh49IkM1R9EqJBqfojEjro9p41OS2T9Ej7oi0RTJ+jR90RYCY45cnsuB4loVzEcxgDERTVSDUUs2QFYTMQUvwcQlBWJr6NFShJSlb2Vnm0GTVpnVdRThJBpykEnVw8aUWn/AMMXTVvZmRstSJmz1b0HoaCkhvScAeyLegvtCbUlfVmyRKwtlc3842GATFzkFCJx0bHnpoZUg1SRMplPImoSzciNY0SKatNSJtXWBQSkhMuUkpSeZveNzwDFdWT5CpxXBzJWxlSqallb4Ho88zSWzuS3nFNbRy6ajrVzzMUidOEx5aby8r90doQNIasr7kdONrI82hUyt2pQgV6awy14ju5eEIDZnnHSGzqynmzTQVSJcucorKJiMWFRzIvGyYZdJTzZoQAEJKiEhnaEO0ZEvZ6K2aShC0hQBuS+Q5mNupKVsVtwYUIq+T3Kvktf+DxVCpiqZZWpS7lZIi1ez8e0xVlYw7gyihs3LxfTzlz5CZq5KpRUHwKIcdsWxhzkjajFnHGyKsSRRCtAowcgjr4XfC8Xr2dVSaqZPoKlEsTWxy5iMQcBnHdHRiRrVkTTiUUdPMp5GGdPXPmKJUpauJ4DQRln7PqvlBdXSVEtCpqAlYmIxM2REdGM9NWoqaipkpSQadQSonVw9oilLdlcY2SOedhzTQVlKqqxmpmCZjKci4Jt3RtrKM1M2mWFhO4m7xmztGovAhqTbCpxSOYdm1UmbNTSVSZUieoqUkocpJzKTzjTsyiOz9nSqUrxmW/WAZ3JPtiyhrEV1KmehJSFEhjnYt7I0GEpytixGMb5IqU4iJLwyoVMeJ6jiITaBAePVAoqfolRIFR9GqJHXR7Twqcl0r6JH3RDwsn6JH3RFjPHHLlnsuBQYaJgvBwxjyGcDYlPtBeyZKpFciVLLsgyQprnV4RYnypO3N7OC5qUodaU4X6ga0dyjpJdDSop5RUUIdsWebwh2fIUqqKgpQq2EwE8A1o6dZZM59J2X+8GKvWRQbPIUQVT5IzzjPLopW0Ns7Tl1JWqWgy2QFkBynONidhyBuQupqZiZCkqlpWuyWy0jTJo5ciqqKlBVjqMJW5sGDBoakYqyYwbe6POqkn+7nyiudNXVSz1JhWeqApm8I6G0RIn1yZM1E+qKZYPRpQsL+kbiNh2VIOzDs/EvdHV75vBn7Mlzqk1KJ8+RMKQlRlKAxDR3EXVi3d/RpyS2+HDTMmJ2JtOUN5KEqYAhClOZYcWeNtTRooKmiqZK5m9mz0y5qlLJ3gIOfhGpOxqVFPUSEqm4KggrdTlxq/ONNRSS6nc4yobmYJiW4ga+MSVWN9uP/CKlK24u0D/AJbU/wDaV6jHCpkVFPLoto1oTNp0ICRLAfchgy+Z4x6GbKTOkrkqcJWkpLc4kully6RNO2KWlGBlXcM0edOqoxselSm5SuYNr/P1GzkJmqSmZOLqQpnDcRFMtCdmbZmyqUKTKNIZpl4iQVAm942ytlSZSKdIXMKaZZXLBOT6dkXmilKrRVkq3gl7ttGd40qkUsfBnBt38nFTRombE+VFTZnTd2Zu/wAZcHNuDaNDzK2ZQz51QtRAqqQTUA5bwDIeIjb8hUxTut9UCnKsW4x9TN2yduTxoq9m09aZG9cbheJGH1dkeupBvfcxpytscRBqEUSdkLmKM41KUEvfARiJ9cGoqJtInbC5JKVmfLQFJzDhnjtnZtP8pDaF96EYeXb2wqtmUyhVBYUoVZBmAngNIasb8DTkchFNUSKiTMpNn1FOveDeLXOCgtOrh7xfTUiNqTa2oqFrMyXPVLlkLI3YGTRsRsiWlcpUypqZ6ZRdCJkx0gjLS/fEm7JkzJ0yaifUSd99ImWtkriOrH2FTlY5FFim7O2ZRGYoSp82YJpSWxAOW7zGvo6NnbbSinUoShSrWJZUSEkHR4eroZNJs+RTy6afOlS5j4pavnJZzccYr2bSle1jVpRU7sSigrqT1lknhwjeUWnLxuZxaaXnYwypc+qoxVdCqV1S0lSaoTgGPIPlyj0NIqaqllKnJwzSgYxz1jIdiyAhUpFRUy5Cy5kpmdW+Yydu+NyEJloShAZKQABwEeFapGS2PalCUeS0XEKRDDKDGEexlqB80qJBqfoVRI66PaeNTkskn5pH3RFoMVSvokfdEPHHPk9lwWYojxW8NHmWwzgxLQImsUgTAiaQICxID3gaxIhQ5wIkAxGAwwDwgMMFQAzRGhSYjxolhmESBnEyikDEiQWgAWgQWgNApAIjRBDNAFKxATFihCZRko+kAmCLiFIj0QKKg/NKiRKgfNGJHZR7TwqcnFmfxhsqlmqp5tVLSuUShQKhYixgf332O3/VyvxiPJ19JTL2pUlUgLVv1qJKQ5637+EZRR0iSD0VPEDCLn3R7v8AEnvc5X+y21j2399tj/a5X4xBH8cbH+1yvxiPDdAkBTdGSo2thF+Ps8IHRKYknoySM/QHxnE6Beydb8Pd/wB+Nj/a5X4xE/vvsf7ZK/GI8QKCnsejJuW9AXPOJ0KlBH+FDN/SLQ6Bex1vw9sf442OP95K/GIoX/aFsRKiDWSn+8I8cqlpAX6OkhnbAIiqGkJI6Mhxf0B8aQ6Bex1vw9cP7QtifbJX4ob+Yew/tkr8UeM+TqYqGGlSGv6IZoCtn0xJCaRD6DALw6CPsvW/D2f8wth/bJX4hAP9oWxPtkv8UeNVs2kZ+ipF8sAEQbPpQW6KnP8AoEOgj7HW/D2P8wtifbJX4hB/mFsQf7yV+IR5DoVIw/wqGch8Azg9CoyQ1Kh1G4wDTOHQR9jrfh67+YexPtkr8UH+Yew/tkr8UeMNDTYCVUqXwueqM/hoiqCnAc0qOocR6ovDoI+x1vw9p/MPYf2yX+KJ/MTYf2yV+KPGI2bSpLdFSWs5SGJ+HgjZ1M5SKZLjLqiL0K9k6z4ez/mHsP7ZK/FB/mJsL7bK/FHi1UFO5alSMx6AifJ9KVEClRoAcI7odDH2TrPh7P8AmHsN/wDrJX4on8w9hfbZX4o8YaKlBfoqALfUDmD0KluOipckM6BDoV7HWfD2X8w9hfbJX4oh/tE2H9tlfijxgoqRSbUqbm3VF4PQKckf4RLDigQ6Fex1nw9if7Q9hn/eS/xQh/tB2J9slfijyh2fTFgaRPPqCwheh0oP/SICj/wHhDoY+zS/b8PXp/tC2HrWyvxQx/tD2F9slfiEeQTQ0bg9FRhzPVDxBQ0eIPTIdThggZZxV+JeydZ8PZUn8YbK2rVIoqaplrmzHwpCrlg59USPNbEpqeX/ABBRKlyUpUMTKCQPqK/WJEdPT2PWNXVWQ20COnVWK3zi8XY5AijrFTg/WJIEaNoB9o1Nv/kVr/yeM7AFWgJe9mjvXB8uXLIXM0KTm+Q04CGBBnHhixdzXMKcQIJHK17e0xCpkC12c+H7RTIyVKZ9QAS+edu9oqKiSwubN3lh3CLFFsSQzOTxc8++Kwq4Itme4H3xQTEgl9BkWuW1hpYzAJ4kPrzMJZCsKUvhJAB1YQ0skqCWcMH5wBY4KgwcEGwsQdYBLp9Ny7PCrJCgUkkgu+pAPueFDy8zlc8/gv4RAMwAxKLdnrgkH0btBBCU3IDBnhMRCrC5F7Ze6AHI64I0FjzhRY2IJAteApZupzcklsgIdF2IygAGyglmfrB+L5eEKbDCQVdW3MExYQ5DkCz24wSxsLcGEUCBlKC3yJzgkF7vcu51LiCWSSWsrRsz3wDm6C5B8/c8QACiZuLTFit2M0RD7sP9VkgjU6tAYgFI7A/Y0FV1OXZy3J4ArSFYwkE3Av6zETMKgkgelkNBoIgCrKbie9/YIJSoFTWfEAdBa0ARBe5SzBiogeqLQSVABnIYg5H94qQcE0G4FrNkPh4NyeqbB/W8CloZUtKRkVMx8vKFDM4S7+JiOEYUjIN6miFQSo21Zhy/aACrQKNtAbvELYjiswbOKgoqJfIM7awwBF75knInPL9YA17Hb5epL3df/oqJDbIL7do9C6+/qKiRyVu47/z9hXtD/UaggX3ymPfGbNLEXHL2Rp2gSdpVLC6pxAHBjcxkmF14U+hmOd2jqjwcMuWMl2JDl2Pn6zExEsWYcvjOFSXdTZ8fKCGcEu4s7OBGjI+F2f8ASEWQhFwLAkkaxZ6WEsMWjZGB1VKUkgs2o8jAFZWXIIAukHvhmAuXcaaxANGDAMcXqiZjPq6XiAl3IYFrNzIgBCVpDFw1z3e6DmcOFgBYCICQoHLV+HPlkLQAFWBOJyC7jmc+6/hEISMIOZUbcQPgQQAEv8N8GELKLeioJKQdLh4AmJTdZQDgXPHM+Ah0M/WOWgzHbCKUCrIglyQef7QzskhOpKn4QKP6IUVcie7MjugpHVYq4eq0IsOyUljqeD2hgX5dYPxtkBABdITnna2sLiASQCAc27ICwVTMWQLZaXuIUKIzzNh8cIpB3cgEuWyzhurivmLtFYOL0RFg0Ds2R4RAVrxIQoi7BwDn+sA4gS7lIZvu6nxi5JOJQIAbQQg1IJtbq+6AAeqAQz6F7RBYekbvc8OMEXBVqOwxGJVcA8+EAEMpQA6p8fjOEX1kgBOWXMWfvtBLBiTYZgQbYXzPGBRSpinU3W44cYAABZyQwS3Zn5tBIJJC0kpAZxmxAv4wQ5VpbUav+wgDXsa+3qU3N1hz9wxIOyA23aPS6y3/AIKiRyVu47/z9hVX22lUpLXmrcaelaMuMOScsxGraDnaNSBb51frMZSk4s87j1x1Lg4ZcslsSb5HuB/RoiSbEBtBx/SBhSQ1x1nHeModLJJa4VcCNGRldVBvnY+z94N0rUpRvbLVhnFairUl9QdHsPWYKyCVJBcYs+y36RCjoGaXzLONDp3Qm8LOmwIBMEkpBAcMbdxMISQu2YUSO1su6BB8R0YwCHDg2HC7QoNrk94z7AIdKmWDcFoAbKzaQrpI4va+o0iMxAGQfmzxCQVBAAHq7vHygUCSmysjlfkfXDM6SFA2OogEkKYAuc+cRKWPpDwvAE4HPIlzESCkuDxc8dTBfCm5A7YOt8jkYARThZAGZDd5YCFKges1r94EOQAxfK/tislgRhtiBzycQIFPWDM5diOfw0MvCA3BwW1DH3RAHBVhZ7m+RiHCVXuNTkDx8oFHUcJWXcA+NnaIlABUNC7+w+UI7E6DFiIOge3tgqcJsGc69sAKVlQFyLtbjrBBOQJHfCfWKQWub8Ht64KCADkAk5As3aYAsIxGwcnLnBLkBjmLc4AdwQ2eY46QB6QAuWJYa/DQKHGwB4xEglnDEWJBv+ogBWJRN2GvHgfMwxBORtpAhq2OG27S3BuvL7iokTZDDbtGOa9cuoqJHJW7jv8Az9gldbaVSVBLb1TeJjM1g9ik8MxxjTXkivqTl88rvuYzqZON8gLj41eOpcHDLliFIQC7mwD8tDBBJJAsIYkhRBuQ/flAcAWHNxFMgIDMxzcj4vBbIa5EDxaIkgA/V5axEkZDS1oFFUGDf8sntr7YVIBIJLlg443cxYUgvx1iNhFzbPOAKmIGF7quVd7N64YE7h7OcuR084YAPk4JPwIik2JvlrpAEFusTYOQ/B/1gsAlNrMHB0uw7/dEUknK5IHYO2AxZWFy5dPO7QBAThB/4u2Xxk8B2ToVAORpBWQA4JIfLje0ABpgS+YOHhln4wBC4JSck2c2fmYdCrlQdT5/BioFISD9UjESc2497RYT1QSdQbwAzhuISc+A5wqwUE4Eu3q4RFENMYXskd9m5xFdUqZ3SCx9nsigABWb5aQWUpJIYXzOURSilR4aPf4vAxMm7EcRb94hApYkNlo/raAq4IBNs/A+8RArrMWzs8O4Vn3XgUrKbg6hmbl+8IEYQEh8IB8QYtUyCS2XKJcF8hxaAI4wBycrwCyVFRFyAWGhckeUBd0kAXbJ3g52NtOJI5QAQMITd2YHne/lDMrCCcwkDv8AgiFJJJGRLd139UEuQlOqj1eV38rQBp2MEjb1G3/O/HqGJE2OQf4goikWUFnsGAhokclbuO/8/YDaIJrqonLeq8jGY+kSWLm/B9B3Rp2gP8wqSTfeLCXyF4zMS3Vy+G+OEdS4OGXLCQVApN3zOWZHhCKuoOLWfx/bwhh6IFnOenwYQunEc2B7HJz8IpkiHYBWYDqLsB74LgEWd+XqEQZszhym+uvsERIWpKTm/Ds/aAH1AuLcbQWBXhOoc/HN4BOEW+qQbd7t4QFMjEoMQD7HbwgALUAkADVjxgliAcw1jpECEqBcm5Bf1HyhQq6bMSWKeesCjOCGOQD34AZ+MQvZyxOZOQiBQBLgC7m8EOX/AKjxa8AApdQKbYVOAczCYQQUA5Dqnve/fFoAs3oqDsO28LwUbHiM+cAKXxE4bYvwg5e2CsMHs5Dju1gsoHK73vpEDdYC7hiRn4wBCSFAgtzIvq5iABxoLN2ZwwuAQPDjAuWytnd3PbAFdyxGYIftDv64CQUJD5BIAbMxCn6gNiyX4B7+yJiVhxN1iVDsIdh5wA4xEjNhoOPPxiwBziZ3DOLF+EUpSMv6Th7OcOSXAfUP3QAQoFR7M2+L5wqjYM3pM2nxlADoUS/o9dXI3LebQxOEMBqHHx3QBGcOCcu8RASx46DuYAQBNBZRcewQcdjxGbXvADFIBAzAzbWCOucRLXcMLCFSOID8/fDpIz1GpuYAv2Ow/iClAtdbfhL+yJD7J/1ujvqv/wBFRI5K3cd/5+wq2gf8wqAzfOqz1ufGM5IuCw7DZ/bGjaDnaFQwvvVesxk6uK4d8tT+kdceDhlyyxJsALcjZ4BuxTxyPqiDgX7dfCAlXWL/AB8D1QIQJGROfEQE5OMjdyRBKCFFQU7HMaHjACQTy8oAVTZuWyJ4v+kMSFKUTZL4iDwe3tiXULNY5mD6SksH7R5tACqPUJtc+0t64BPWLZuS/bZ/GCoOS3G/gR7YiQwSeDAEcoAUKABZgBaxZu0xYCcT6akDwivCwATZIB8QYIDSgCS7MdYAfECsJF3cgaH3ZQCp1BRdhr6n84jhJKiLm7Di7iIckkF2YHne/k8AEjrC4iApBAYnkTAfCgZuALjj8EQo9HCh8iAdTzgByQEhTHh298MA5LEK4h8oqJBUSLjJLaDlDpdLEM5PbFAVDIgZi18zFdySzlyDzIb1xYCzsMjibPtaBMTi9FTHMcDEACwutV20zMQuSD9VwGf2xEJa5u8MATcm+nH9IAUOVgEhnALBn18oCiChybEA27yfUILCxd8+yDuwbvbygBBdYsynY8BESollZNccuUFaeqRfiePAwWxBzlmD4e0QAUgfVORwwwdiDYAORw5j1wEjDYXS7jlBQCAsntvrAGrZBbblGBoVD/8AhXuiRNkD/PKO7spTnngVEjkrdx3/AJ+wr2kcW06gH0TOIIGpeMeJwAEs4FvZGvaIUdoVLW+eW9udj5RkCSokEOQA3O3vjqXBwy5YxZLa4SDBPVUq72cdh+DAV6FswHLQFKD9ZNrAjvZvMRSD3ANrj0Tz4dhiEkKKRxt7IKVBio3LWHEnWKyABnoR4t7oEGxFnsXDgizxMRSTa72eEuJhPFduwZQEtli6t7cecHwVHU2nszoNZLp0Td7jHULNd2I8oev2SihmYRPVMAlY+rLyZTX5c46MyZSzq2qmTJqf8HUKnIBPpDDkONwIzT5wVRBO9SpRoFJupyVbzLtjjVSex1unDc5IpKpUk1EunmGX/wDUwFn5mL6jZs9KAuXKmzJe7StSwgslw7cs46FSmfPnCopqtEul3ASFYwyQEsQ3F301gyKk/K1GhU/5oUwSXV1fQNvGPTVk+DGnHycdcgqEhKETMc4WBTc3I6vcIWopp9PMKJ0lUtSrgKGFruDHbop0gCnStis0iko6+FlFZLP9Utrz5xTtAKXSyKUSEomKm9RKqjeKva5yANtYKq8rNEdNY3TOMkiaphqeqe9/J46a9nUPTZlImtWJ2MyuvJZJOQDg2HvjnoATOlKuMKn98dao2fMXtmZVTJ0hEgTlLx75JdJL2ALvGqkmnzYlON1x5OXLoqxc5cpFNMXMllloQknD4aCIiRUTDhlSJq1JIHVST1uHkY6y1zdpSpq6KcEKVVKmKRjCSxAY56MYlfUjdbQEmcN4rdJKkn0yAXbvjOrLgunHk5S5FRvV04kTN91TgCesDrbsi5FBNXWKpqhMyQpSFq6yWIYO4jphYnVcopmqWvoKHCJoQVl2Ic8r8bRZMXKQaIdRChKmpI3wWUOCWJiOtLgqpR5OPSUM+smpKJcwSlzAhU0JOFOQN+2M0xGBSpKVHqljHepTMXV7PqKeeiXTykJQt5oThI9IEPr7Y4M1INTMIW7zCX7X9kbpzcpbmJwUVsQOS4D5gEaDlBdiFAuDqNIrlrQ4IF2cchp6odWIElw4L9tvdHseQSoDrKAcEBxeIcRGQDwtgcxhUR6/cIguogPxZ+JNoAIZsg/jDkFgk3xZ84V2GbQVKAGmgcwBq2QSdv0p5rf8BiRNjj/PqS+q/wD0VEjkrdx3/n7Cuv620qnlNU/HMxma1mbTSNVdavqVG/ziz2MoxQo4Vczz846lwcMuWBw1w5SMVvd4wCkEWZ3iJLlgLm8KBoHbiTlFMhbAAeDN3ZQAm9jkoue5osFgC7gZl8ohSxfUa8tIoKcOEAv1mFuaYCUixSCRk3LP2wykOlIUQk4CjvfOGu3BRuwv4QKRRJLDMkW8vVAspIJPVGvt9fjBZk8LMGuw1gFWFINmF20iAmIpIfkOwteAVBnz5auffaCtLuG4ju/YvAAIASD6SusR2QIE4c3DOeyw9UNLWpCgUnrAgjRoqd0pISC7ZcDc+poYEgEnRm5vAo4UbsbgEg+sHnAScTku4LXyMQEKGPRTYv8Ak/taIHEvFqEOe17d8AFnBufXEcsdQ1u3hAmqwLKODnuziB8TO2h5mAI6Tkc9YKgdBcjSFAIY2A1uxMOMnAPMM7wBWwcg5uS3bAdDZHIFxysDFjBRwggggsxz498LuwAEl1MMJbhAECdQGY8INlKB0zJPCIwNszqSPXBPC5L6wAA4QkkdZsjnBUThOlnPYB7WgAsQQSb95/W8MpLkjmXfX4ygCtyQWABTZ9B8PBC9cJtiPO1vGJgukP8AWe+tmEKMSkpYtcPy4+bQBt2N/r9Iwa6n/AqJE2GG27Skm/Wbl1DEjkrdx3/n7Bq8/wCZVSTd5p77u0ZJoC1uVO4PgY0bQD7QqHNt8rnrGRZUVYgNH79PbHXHg4ZcshJCjhDvlw7+yCDe4YdvshcRdWqUlJ/8dTAAU7OxUHtre/qaKZLgrK7do9cAHroIcDCbPkeEBQcYXYWHf8P4QQXL/wDBL8/gRCkABWQ9xo2fdADEPZsxlCkln1Ae+bgBjCqPWUw1DcnvAhZ1bF+/jBJZmBd+2FBxFgbcxYw1hp1eXvgUOYOKz6mEKVFQIsQPN3hmawzSWJA0Z3gKcPdtLfGcAA2awAOfB7GGADcYAfEXUz5jh+kEFL4gW0z9kALMfAydATlrDgsqxDP5tdoVySxGWjZxOqCL5ZB2gCKwqLa+d9O2EKSXINj7/a8FSCp2JuDfmf2gKBClGwwqSoeGUAF2JyLFj+8N9UaDJ+EIEMcJBZgx4EXixRDvpYH1/HbAAclTqDEJdQbXjBScSykgZsDzgHq3VmkJ8v3hQFJBTqm3qaAHxJZ8+WrxCRhBIy4RUQoqKRYKI8DcnxhhdTgcwAbwAxJIBBzyggsljEcuHDvo2fKBZmezkAk5BsoAhAIvdgx9cRsRDF2LHj8WiLzyd9NfjOF6qTcAv5mAN2xmG3qRI0K9cuoYkTY19u0nB1t+AxI5K3cd/wCfsErx/mVRcYt6qx4YjGZWRLZFjfKNG0LbRqTkd8vK+pigjrEO2IYSR5PHUuDhlyyvCt1B2LEA8C9vGGAt1y18oJViSDk9jxHw0BKSFFzcZtFIMWKXyCQ4u9+cBQCg78m4sGA53hi79YkAZHOAcgE20YHx74AClYSp87WHqisn6wVYDTlDrZTnIDy4WhAnO1vj3wAwUAogE2sz2h0l1EDNu3984rCVYgdM2h0hpmIWJLk6Zj2QAJalAYiMiAkd59kOlPUSBcgM49RhXBXlbESeQ/eGSFJS+owg9uXtgAApCfS0ziaW7H1/SESo2HEAPwe/kzQN4lXWZtRxOggCxJDWIbIdkApJum9/j2QiC4ZF200EPrYOFDLIgjOKCAdvO0DCFDrEOQL6GHclADlVyMWvxaFGFnJfK49cQAIbDic3buhlAqWAc1F29vhBI0yGukRuu4GljACh1AEtfzLPAJUpbAgAqseZAgkApsQ5sOUA2U17dYdrl4AQgZgNmQMzyfzMEFgp9XCRxaIkMABe1jy9sRus5GRccRZoAYHGl35At59kHuuL+QLeuAEjAwNjBHoAmwa/fn2wACUpYgFrgNo3CCXNyAfj4MK5HUNjhNuGpEE4mIT56Wd4A17GJP8AEFJwdf8A6GJE2Mf8/o7v6dz9xUSOWt3Hf+fsBXn/AB1WCL71Zd/+RtGZOJ0OcXUwtxJ08vONVc3yhUYbnfKdzYXjKANz1bgC3xxMdK4OGXLIQUKSRcBg/FgSYCiEgHPq+o/qBFqTiTicWcWyF/i0VEAqIbVh4XPg0UyEZFgbFrQAM1EN2lhC4gcJAxZlued/KGS6j6bsSHA11igZ2Isb5aiAByfhziLZipuYY5gZjtiEBK3JHVuTx5+cQAGXXA7YLHUAsb+6CACVXDg35GIGSkkC5LwAuFSQOPGGJIwhwEglm7be2JicdYcuEMz3JMUpUFuxNrP4lmhcnASzYgntGXvhzZBJAYDTV/VAWTiIJDBQD92cASWeuQbpcZ6jjBcpYvcHXtPsgAMRY4uEFXonWxA9sQBDyyz5N6m95ggga5Fh7oHVWerpcvbh+kLkCb53J4EhzADYusX0zeISrXi7lxrABydgq5bSzwpJBYm1g+vOALAHbP2xCxZWJrWIyfWAnDfEX7BlAJwhWIufSU2rawIFLEtYYjbt4euB1Uy/SduBiFOG5BdPDX4eFWAcYPiOWvqgUdNw9g4zZngJ6pAAYhtOJsO2CgAJGRHLTvg5FtdIAUEKTiSLG3El84k4LIUkFzYqHflDOLBLADK8QPmHb1QBo2Kgjb9IDkFLUDyKFRIbY5J29Sdq7/8AgqJHJW7jv/P2E2gf8dUlz9MrV9TGcuAHueA+LR7RVFSLUVLpZKiS5Jlg3idBo/skj8sR7KexzOlvyeKChhBJYO4tCLYEkizX4h7PHuOgUbN0SQ3/AGxA6BRM3RJDD/7Yi6nwml9PChJSCXDhntk37R0ZFJKXIl2EqZu1E47BQLsodnqj1PQKP7JI/LEToFF9kkfliMylc1GnY80jZiDJLzCFpUlwq2FyRiVysPERnnSOjLl71CmxEK3iWDsLNHrjQ0ZzpJH5YgGgojnSSD2yxGVN+TWmjzkykTMmTZSadUshcsApQSRiB9wjPNo8EhU4uLJ6pDEkgHXM3j1fQKL7JI/LET5Povscj8pPugpNB00zytVRGnSZuRsMm00eLVbNMtdiSpKiPQbExD+vyj0ooKIZUkgf/rHuidAoi/8AhJF8/mxDNjTR5mRRy5stSyFTGWtBs4YJcP3+qKp9AZUta8TpSBmglnAIBOmflHrOgUbv0SQ/HdiJ0CjH+0kfliGbuNNWseYXstSEJK8RThxFAS5AdieYa/f3xFbMxzJiUFQCHYFOmFx3G8em6BRj/aSPyxE6BRj/AGkj8sQzY00ebqNnmkpFrmBWJ0lym4fGCPECGqdmyt4taF4BpKAuR1bjiLnwj0XQKL7JI/LEToFFl0SR+WPdEUmXBHmpOy5fSFIMxMwBBSk/VV1Cpx2EXjMaJRmT7LBkm4wuWN3LHKwvzj13yfRfY5H5SfdE+T6IXFHI/LHui5sjpo8ouhEuUob0DASplcHZ/U3bBqtnCTLWoqX1FBJJlkBWJ7vwZIvzj1fQaMl+iSPyxA6BRfZJH5Y90M3caaPEiY0wLYlyX4P8CFYJSE3JwlLDXj7I9x8n0X2OR+WPdE+T6L7HI/LHuj0zPPS+niLkjIglz2Pf2QPqsTlnfX3x7j5Povscj8pPuifJ9E79DkflJ90MxpfTxKC5LHXSIlnzDHItb9I9t0Cj+ySPyxE+T6I50cj8pPuhmNL6eU2I/wAuUbgi63B+4qJHrEUVJKmJmS6WShaclJlgEd8SOeq7yOyjHGNj/9k=%20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4" name="Picture 10" descr="http://ecx.images-amazon.com/images/I/71MMNYN7R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22097"/>
            <a:ext cx="2717800" cy="36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2702" y="4490229"/>
            <a:ext cx="848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www.goodreads.com/list/show/485.Best_artificial_intelligence_books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http://</a:t>
            </a:r>
            <a:r>
              <a:rPr lang="en-US" sz="1600" dirty="0" smtClean="0">
                <a:hlinkClick r:id="rId5"/>
              </a:rPr>
              <a:t>www.computerworld.com/article/2488478/emerging-technology/ai-gets-its-groove-back.html</a:t>
            </a:r>
            <a:r>
              <a:rPr lang="en-US" sz="1600" dirty="0" smtClean="0"/>
              <a:t>  </a:t>
            </a:r>
            <a:endParaRPr lang="en-US" sz="1600" dirty="0"/>
          </a:p>
        </p:txBody>
      </p:sp>
      <p:pic>
        <p:nvPicPr>
          <p:cNvPr id="6156" name="Picture 12" descr="I robo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22096"/>
            <a:ext cx="2778687" cy="365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ot showing the exponential growth of compu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39" y="705129"/>
            <a:ext cx="4608333" cy="39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34856" y="4705999"/>
            <a:ext cx="662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Courtesy </a:t>
            </a:r>
            <a:r>
              <a:rPr lang="en-US" dirty="0"/>
              <a:t>of </a:t>
            </a:r>
            <a:r>
              <a:rPr lang="en-US" dirty="0">
                <a:hlinkClick r:id="rId3" tooltip="w:en:Ray Kurzweil"/>
              </a:rPr>
              <a:t>Ray Kurzweil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Kurzweil Technologies, Inc.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000" y="119968"/>
            <a:ext cx="8432800" cy="701843"/>
          </a:xfrm>
        </p:spPr>
        <p:txBody>
          <a:bodyPr/>
          <a:lstStyle/>
          <a:p>
            <a:r>
              <a:rPr lang="en-US" dirty="0" smtClean="0"/>
              <a:t>The Singularity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Car 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370"/>
            <a:ext cx="8229600" cy="335499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https://www.youtube.com/watch?v=-</a:t>
            </a:r>
            <a:r>
              <a:rPr lang="en-US" dirty="0" smtClean="0">
                <a:hlinkClick r:id="rId2"/>
              </a:rPr>
              <a:t>96BEoXJMs0</a:t>
            </a:r>
            <a:endParaRPr lang="en-US" dirty="0" smtClean="0"/>
          </a:p>
          <a:p>
            <a:pPr lvl="1"/>
            <a:r>
              <a:rPr lang="en-US" dirty="0" smtClean="0"/>
              <a:t>NVIDIA AI Car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www.youtube.com/watch?v=NC79pdZ5Rr0</a:t>
            </a:r>
            <a:endParaRPr lang="en-US" dirty="0" smtClean="0"/>
          </a:p>
          <a:p>
            <a:pPr lvl="1"/>
            <a:r>
              <a:rPr lang="en-US" dirty="0" err="1" smtClean="0"/>
              <a:t>Neurala</a:t>
            </a:r>
            <a:r>
              <a:rPr lang="en-US" dirty="0" smtClean="0"/>
              <a:t> AI Car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youtu.be/5hFvoXV9gII</a:t>
            </a:r>
            <a:endParaRPr lang="en-US" dirty="0" smtClean="0"/>
          </a:p>
          <a:p>
            <a:pPr lvl="1"/>
            <a:r>
              <a:rPr lang="en-US" dirty="0" smtClean="0"/>
              <a:t>Princeton Deep Driving</a:t>
            </a:r>
          </a:p>
          <a:p>
            <a:pPr lvl="1"/>
            <a:r>
              <a:rPr lang="en-US" dirty="0">
                <a:hlinkClick r:id="rId5"/>
              </a:rPr>
              <a:t>http://deepdriving.cs.princeton.edu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08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262"/>
            <a:ext cx="8229600" cy="3216845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www.youtube.com/watch?v=bivS1qQKHec</a:t>
            </a:r>
            <a:endParaRPr lang="en-US" dirty="0" smtClean="0"/>
          </a:p>
          <a:p>
            <a:pPr lvl="1"/>
            <a:r>
              <a:rPr lang="en-US" dirty="0"/>
              <a:t>Beijing </a:t>
            </a:r>
            <a:r>
              <a:rPr lang="en-US" dirty="0" err="1"/>
              <a:t>RoboCup</a:t>
            </a:r>
            <a:r>
              <a:rPr lang="en-US" dirty="0"/>
              <a:t> </a:t>
            </a:r>
            <a:r>
              <a:rPr lang="en-US" dirty="0" smtClean="0"/>
              <a:t>Challenge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www.youtube.com/watch?v=XgRw42oHN-Y</a:t>
            </a:r>
            <a:endParaRPr lang="en-US" dirty="0" smtClean="0"/>
          </a:p>
          <a:p>
            <a:pPr lvl="1"/>
            <a:r>
              <a:rPr lang="en-US" dirty="0" err="1" smtClean="0"/>
              <a:t>Robocup</a:t>
            </a:r>
            <a:r>
              <a:rPr lang="en-US" dirty="0" smtClean="0"/>
              <a:t> 2016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www.youtube.com/watch?v=rVlhMGQgDkY</a:t>
            </a:r>
            <a:endParaRPr lang="en-US" dirty="0" smtClean="0"/>
          </a:p>
          <a:p>
            <a:pPr lvl="1"/>
            <a:r>
              <a:rPr lang="en-US" dirty="0" smtClean="0"/>
              <a:t>Boston Dynamics Atlas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www.youtube.com/watch?v=X_VLR7vU-8c</a:t>
            </a:r>
            <a:endParaRPr lang="en-US" dirty="0" smtClean="0"/>
          </a:p>
          <a:p>
            <a:pPr lvl="1"/>
            <a:r>
              <a:rPr lang="en-US" dirty="0"/>
              <a:t>Shipping Warehouse Robots </a:t>
            </a:r>
          </a:p>
        </p:txBody>
      </p:sp>
    </p:spTree>
    <p:extLst>
      <p:ext uri="{BB962C8B-B14F-4D97-AF65-F5344CB8AC3E}">
        <p14:creationId xmlns:p14="http://schemas.microsoft.com/office/powerpoint/2010/main" val="330798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21432"/>
            <a:ext cx="8432800" cy="701843"/>
          </a:xfrm>
        </p:spPr>
        <p:txBody>
          <a:bodyPr/>
          <a:lstStyle/>
          <a:p>
            <a:r>
              <a:rPr lang="en-US" dirty="0" smtClean="0"/>
              <a:t>Other 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5" y="855195"/>
            <a:ext cx="8841392" cy="4091776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www.youtube.com/watch?v=vFr3K2DORc8</a:t>
            </a:r>
            <a:endParaRPr lang="en-US" dirty="0" smtClean="0"/>
          </a:p>
          <a:p>
            <a:pPr lvl="1"/>
            <a:r>
              <a:rPr lang="en-US" dirty="0" err="1" smtClean="0"/>
              <a:t>AlphaGo</a:t>
            </a:r>
            <a:r>
              <a:rPr lang="en-US" dirty="0" smtClean="0"/>
              <a:t> vs. Lee </a:t>
            </a:r>
            <a:r>
              <a:rPr lang="en-US" dirty="0" err="1" smtClean="0"/>
              <a:t>Sedol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https://www.youtube.com/watch?v=-</a:t>
            </a:r>
            <a:r>
              <a:rPr lang="en-US" dirty="0" smtClean="0">
                <a:hlinkClick r:id="rId3"/>
              </a:rPr>
              <a:t>O01G3tSYpU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 DARPA perspective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www.youtube.com/watch?v=21EiKfQYZXc</a:t>
            </a:r>
            <a:endParaRPr lang="en-US" dirty="0" smtClean="0"/>
          </a:p>
          <a:p>
            <a:pPr lvl="1"/>
            <a:r>
              <a:rPr lang="en-US" dirty="0" smtClean="0"/>
              <a:t>Andrew Ng </a:t>
            </a:r>
            <a:r>
              <a:rPr lang="en-US" dirty="0"/>
              <a:t>- Artificial Intelligence is the New </a:t>
            </a:r>
            <a:r>
              <a:rPr lang="en-US" dirty="0" smtClean="0"/>
              <a:t>Electricity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www.youtube.com/watch?v=vQXAsdMa_8A</a:t>
            </a:r>
            <a:endParaRPr lang="en-US" dirty="0" smtClean="0"/>
          </a:p>
          <a:p>
            <a:pPr lvl="1"/>
            <a:r>
              <a:rPr lang="en-US" dirty="0" err="1" smtClean="0"/>
              <a:t>Demis</a:t>
            </a:r>
            <a:r>
              <a:rPr lang="en-US" dirty="0" smtClean="0"/>
              <a:t> Hassabis – Towards General Artificial Intelligence</a:t>
            </a: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www.youtube.com/watch?v=8nt3edWLgIg</a:t>
            </a:r>
            <a:endParaRPr lang="en-US" dirty="0" smtClean="0"/>
          </a:p>
          <a:p>
            <a:pPr lvl="1"/>
            <a:r>
              <a:rPr lang="en-US" dirty="0" smtClean="0"/>
              <a:t>Sam Harris</a:t>
            </a:r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www.youtube.com/watch?v=LSHZ_b05W7o</a:t>
            </a:r>
            <a:endParaRPr lang="en-US" dirty="0" smtClean="0"/>
          </a:p>
          <a:p>
            <a:pPr lvl="1"/>
            <a:r>
              <a:rPr lang="en-US" dirty="0"/>
              <a:t>Daddy's Car: a song composed by Artificial Intelligence - in the style of the </a:t>
            </a:r>
            <a:r>
              <a:rPr lang="en-US" dirty="0" smtClean="0"/>
              <a:t>Beatles</a:t>
            </a:r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www.youtube.com/watch?v=V1eYniJ0Rnk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/>
              <a:t>Google DeepMind's Deep Q-learning playing Atari </a:t>
            </a:r>
            <a:r>
              <a:rPr lang="en-US" dirty="0" smtClean="0"/>
              <a:t>Breakout</a:t>
            </a:r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www.youtube.com/watch?v=TnUYcTuZJpM</a:t>
            </a:r>
            <a:endParaRPr lang="en-US" dirty="0" smtClean="0"/>
          </a:p>
          <a:p>
            <a:pPr lvl="1"/>
            <a:r>
              <a:rPr lang="en-US" dirty="0" smtClean="0"/>
              <a:t>Google Deep Mind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2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 about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0694"/>
            <a:ext cx="8229600" cy="37299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Problem solving and decision making</a:t>
            </a:r>
          </a:p>
          <a:p>
            <a:pPr lvl="1"/>
            <a:r>
              <a:rPr lang="en-US" dirty="0"/>
              <a:t>Maximizing utility</a:t>
            </a:r>
          </a:p>
          <a:p>
            <a:r>
              <a:rPr lang="en-US" dirty="0" smtClean="0"/>
              <a:t>Very </a:t>
            </a:r>
            <a:r>
              <a:rPr lang="en-US" dirty="0"/>
              <a:t>difficult tasks</a:t>
            </a:r>
          </a:p>
          <a:p>
            <a:pPr lvl="1"/>
            <a:r>
              <a:rPr lang="en-US" dirty="0"/>
              <a:t>Computational complexity (even at the level of constants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Heuristics and knowledge are needed</a:t>
            </a:r>
            <a:endParaRPr lang="en-US" dirty="0"/>
          </a:p>
          <a:p>
            <a:pPr lvl="1"/>
            <a:r>
              <a:rPr lang="en-US" dirty="0"/>
              <a:t>However, the definition changes over time</a:t>
            </a:r>
          </a:p>
          <a:p>
            <a:r>
              <a:rPr lang="en-US" dirty="0" smtClean="0"/>
              <a:t>Not necessarily perfect solutions</a:t>
            </a:r>
          </a:p>
          <a:p>
            <a:pPr lvl="1"/>
            <a:r>
              <a:rPr lang="en-US" dirty="0" smtClean="0"/>
              <a:t>Satisficing</a:t>
            </a:r>
          </a:p>
          <a:p>
            <a:pPr lvl="1"/>
            <a:r>
              <a:rPr lang="en-US" dirty="0" smtClean="0"/>
              <a:t>Uncertainty</a:t>
            </a:r>
          </a:p>
          <a:p>
            <a:r>
              <a:rPr lang="en-US" dirty="0" smtClean="0"/>
              <a:t>Societal impact</a:t>
            </a:r>
          </a:p>
          <a:p>
            <a:pPr lvl="1"/>
            <a:r>
              <a:rPr lang="en-US" dirty="0" smtClean="0"/>
              <a:t>Affecting billions</a:t>
            </a:r>
          </a:p>
          <a:p>
            <a:pPr lvl="1"/>
            <a:r>
              <a:rPr lang="en-US" dirty="0" smtClean="0"/>
              <a:t>Ethics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0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105"/>
            <a:ext cx="8229600" cy="3440512"/>
          </a:xfrm>
        </p:spPr>
        <p:txBody>
          <a:bodyPr>
            <a:normAutofit/>
          </a:bodyPr>
          <a:lstStyle/>
          <a:p>
            <a:r>
              <a:rPr lang="en-US" dirty="0" smtClean="0"/>
              <a:t>Real life problem -&gt; model -&gt; algorithms </a:t>
            </a:r>
          </a:p>
          <a:p>
            <a:r>
              <a:rPr lang="en-US" dirty="0" smtClean="0"/>
              <a:t>Example: autonomous car navigation</a:t>
            </a:r>
          </a:p>
          <a:p>
            <a:r>
              <a:rPr lang="en-US" dirty="0" smtClean="0"/>
              <a:t>Separate modeling (stay in lane/switch lane) from algorithms</a:t>
            </a:r>
          </a:p>
          <a:p>
            <a:r>
              <a:rPr lang="en-US" dirty="0" smtClean="0"/>
              <a:t>Machine learning approach: labeled training data given as input to learning algorithm</a:t>
            </a:r>
          </a:p>
          <a:p>
            <a:r>
              <a:rPr lang="en-US" dirty="0" smtClean="0"/>
              <a:t>Generalization (training to test)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8577"/>
            <a:ext cx="8229600" cy="3249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 smtClean="0"/>
              <a:t>							min f(x)</a:t>
            </a:r>
          </a:p>
          <a:p>
            <a:r>
              <a:rPr lang="en-US" sz="2800" dirty="0" smtClean="0"/>
              <a:t>Discrete optimization</a:t>
            </a:r>
          </a:p>
          <a:p>
            <a:pPr lvl="1"/>
            <a:r>
              <a:rPr lang="en-US" sz="2400" dirty="0" smtClean="0"/>
              <a:t>Dynamic programming</a:t>
            </a:r>
          </a:p>
          <a:p>
            <a:pPr lvl="1"/>
            <a:r>
              <a:rPr lang="en-US" sz="2400" dirty="0" smtClean="0"/>
              <a:t>Integer programming</a:t>
            </a:r>
          </a:p>
          <a:p>
            <a:r>
              <a:rPr lang="en-US" sz="2800" dirty="0" smtClean="0"/>
              <a:t>Continuous optimization</a:t>
            </a:r>
          </a:p>
          <a:p>
            <a:pPr lvl="1"/>
            <a:r>
              <a:rPr lang="en-US" sz="2400" dirty="0" smtClean="0"/>
              <a:t>Gradient descent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55" y="1644604"/>
            <a:ext cx="2486067" cy="20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Tractable approaches to exponential problems</a:t>
            </a:r>
          </a:p>
          <a:p>
            <a:r>
              <a:rPr lang="en-US" dirty="0" smtClean="0"/>
              <a:t>Using knowledge, experience, heuristics</a:t>
            </a:r>
          </a:p>
          <a:p>
            <a:r>
              <a:rPr lang="en-US" dirty="0" smtClean="0"/>
              <a:t>Learning, Logic, Language, Games</a:t>
            </a:r>
          </a:p>
          <a:p>
            <a:r>
              <a:rPr lang="en-US" dirty="0" smtClean="0"/>
              <a:t>Social impact: jobs, security, ethics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0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7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5" descr="http://2eq9hztv2wc1k6odx469m9znq0.wpengine.netdna-cdn.com/wp-content/uploads/IBM-Wats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2" y="363166"/>
            <a:ext cx="7900729" cy="426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228600" y="4686302"/>
            <a:ext cx="868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hlinkClick r:id="rId4"/>
              </a:rPr>
              <a:t>http://www.geekwire.com/2013/ibm-takes-watson-cloud/</a:t>
            </a:r>
            <a:r>
              <a:rPr lang="en-US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912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1" y="392471"/>
            <a:ext cx="4931948" cy="7018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Textbook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909" y="1662544"/>
            <a:ext cx="4308764" cy="2648709"/>
          </a:xfrm>
        </p:spPr>
        <p:txBody>
          <a:bodyPr/>
          <a:lstStyle/>
          <a:p>
            <a:pPr eaLnBrk="1" hangingPunct="1"/>
            <a:r>
              <a:rPr lang="en-US" altLang="en-US" sz="2000" dirty="0" smtClean="0"/>
              <a:t>Stuart Russell and Peter </a:t>
            </a:r>
            <a:r>
              <a:rPr lang="en-US" altLang="en-US" sz="2000" dirty="0" err="1" smtClean="0"/>
              <a:t>Norvig</a:t>
            </a:r>
            <a:r>
              <a:rPr lang="en-US" altLang="en-US" sz="2000" dirty="0" smtClean="0"/>
              <a:t> </a:t>
            </a:r>
            <a:br>
              <a:rPr lang="en-US" altLang="en-US" sz="2000" dirty="0" smtClean="0"/>
            </a:br>
            <a:r>
              <a:rPr lang="en-US" altLang="en-US" sz="2000" i="1" dirty="0" smtClean="0"/>
              <a:t>Artificial Intelligence: A Modern Approach </a:t>
            </a:r>
            <a:r>
              <a:rPr lang="en-US" altLang="en-US" sz="2000" dirty="0" smtClean="0"/>
              <a:t>Prentice Hall, 2009, </a:t>
            </a:r>
            <a:r>
              <a:rPr lang="en-US" altLang="en-US" sz="2000" u="sng" dirty="0" smtClean="0"/>
              <a:t>Third Edition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pic>
        <p:nvPicPr>
          <p:cNvPr id="6148" name="Picture 5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4" y="2603898"/>
            <a:ext cx="14287" cy="10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aima.cs.berkeley.edu/cov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48" y="299484"/>
            <a:ext cx="3556270" cy="460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4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228011"/>
            <a:ext cx="8432800" cy="7018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Book Chapters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3999" y="999919"/>
            <a:ext cx="8528187" cy="396678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dirty="0" smtClean="0"/>
              <a:t>Introduction and Agents (chapters 1,2)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Search (chapters 3,5,6)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Logic (chapters 7,8,9)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Knowledge Representation (chapter 12)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Uncertainty (chapters 13,14)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Learning (chapter 18)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Natural Language Processing (chapter 22,23)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Other topics</a:t>
            </a:r>
          </a:p>
          <a:p>
            <a:pPr lvl="1">
              <a:lnSpc>
                <a:spcPct val="120000"/>
              </a:lnSpc>
            </a:pPr>
            <a:r>
              <a:rPr lang="en-US" altLang="en-US" dirty="0" smtClean="0"/>
              <a:t>Autonomous Cars, Deep Learning, Reinforcement Learning, etc.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27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Course Information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7573"/>
            <a:ext cx="8229600" cy="3406987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Official prerequisites: </a:t>
            </a:r>
          </a:p>
          <a:p>
            <a:pPr lvl="1"/>
            <a:r>
              <a:rPr lang="en-US" dirty="0"/>
              <a:t>After CPSC 201 and </a:t>
            </a:r>
            <a:r>
              <a:rPr lang="en-US" dirty="0" smtClean="0"/>
              <a:t>202 (or by permission of the instructor)</a:t>
            </a:r>
            <a:endParaRPr lang="en-US" altLang="en-US" dirty="0" smtClean="0"/>
          </a:p>
          <a:p>
            <a:r>
              <a:rPr lang="en-US" altLang="en-US" sz="2400" dirty="0" smtClean="0"/>
              <a:t>Description: </a:t>
            </a:r>
          </a:p>
          <a:p>
            <a:pPr lvl="1"/>
            <a:r>
              <a:rPr lang="en-US" dirty="0" smtClean="0"/>
              <a:t>Introduction </a:t>
            </a:r>
            <a:r>
              <a:rPr lang="en-US" dirty="0"/>
              <a:t>to artificial intelligence research, focusing on reasoning and perception. Topics include knowledge representation, predicate calculus, temporal reasoning, vision, robotics, planning, and learning</a:t>
            </a:r>
            <a:r>
              <a:rPr lang="en-US" dirty="0" smtClean="0"/>
              <a:t>.</a:t>
            </a:r>
          </a:p>
          <a:p>
            <a:r>
              <a:rPr lang="en-US" altLang="en-US" dirty="0" smtClean="0"/>
              <a:t>Skills</a:t>
            </a:r>
          </a:p>
          <a:p>
            <a:pPr lvl="1"/>
            <a:r>
              <a:rPr lang="en-US" altLang="en-US" dirty="0" smtClean="0"/>
              <a:t>Quantitative Reasoning</a:t>
            </a:r>
          </a:p>
        </p:txBody>
      </p:sp>
    </p:spTree>
    <p:extLst>
      <p:ext uri="{BB962C8B-B14F-4D97-AF65-F5344CB8AC3E}">
        <p14:creationId xmlns:p14="http://schemas.microsoft.com/office/powerpoint/2010/main" val="32885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Course Dates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11764"/>
            <a:ext cx="8229600" cy="3972986"/>
          </a:xfrm>
        </p:spPr>
        <p:txBody>
          <a:bodyPr>
            <a:normAutofit/>
          </a:bodyPr>
          <a:lstStyle/>
          <a:p>
            <a:r>
              <a:rPr lang="en-US" altLang="en-US" sz="1600" dirty="0" smtClean="0"/>
              <a:t>AUG   </a:t>
            </a:r>
            <a:r>
              <a:rPr lang="en-US" altLang="en-US" sz="1800" dirty="0" smtClean="0"/>
              <a:t>    </a:t>
            </a:r>
          </a:p>
          <a:p>
            <a:pPr lvl="1"/>
            <a:r>
              <a:rPr lang="en-US" altLang="en-US" sz="1400" dirty="0" smtClean="0"/>
              <a:t>31</a:t>
            </a:r>
            <a:endParaRPr lang="en-US" altLang="en-US" sz="1400" dirty="0"/>
          </a:p>
          <a:p>
            <a:r>
              <a:rPr lang="en-US" altLang="en-US" sz="1600" dirty="0" smtClean="0"/>
              <a:t>SEP   </a:t>
            </a:r>
          </a:p>
          <a:p>
            <a:pPr lvl="1"/>
            <a:r>
              <a:rPr lang="en-US" altLang="en-US" sz="1400" dirty="0" smtClean="0"/>
              <a:t>5 7 12 14 19 21 26 28</a:t>
            </a:r>
            <a:endParaRPr lang="en-US" altLang="en-US" sz="1400" dirty="0"/>
          </a:p>
          <a:p>
            <a:r>
              <a:rPr lang="en-US" altLang="en-US" sz="1600" dirty="0" smtClean="0"/>
              <a:t>OCT   </a:t>
            </a:r>
          </a:p>
          <a:p>
            <a:pPr lvl="1"/>
            <a:r>
              <a:rPr lang="en-US" altLang="en-US" sz="1400" dirty="0" smtClean="0"/>
              <a:t>3 5 10 12 17   24 26 31</a:t>
            </a:r>
            <a:endParaRPr lang="en-US" altLang="en-US" sz="1400" dirty="0"/>
          </a:p>
          <a:p>
            <a:r>
              <a:rPr lang="en-US" altLang="en-US" sz="1600" dirty="0" smtClean="0"/>
              <a:t>NOV    </a:t>
            </a:r>
          </a:p>
          <a:p>
            <a:pPr lvl="1"/>
            <a:r>
              <a:rPr lang="en-US" altLang="en-US" sz="1400" dirty="0" smtClean="0"/>
              <a:t>2 7 9 14 16     28 30</a:t>
            </a:r>
          </a:p>
          <a:p>
            <a:r>
              <a:rPr lang="en-US" altLang="en-US" sz="1600" dirty="0" smtClean="0"/>
              <a:t>DEC</a:t>
            </a:r>
          </a:p>
          <a:p>
            <a:pPr lvl="1"/>
            <a:r>
              <a:rPr lang="en-US" altLang="en-US" sz="1400" dirty="0" smtClean="0"/>
              <a:t>5 7</a:t>
            </a:r>
            <a:endParaRPr lang="en-US" altLang="en-US" sz="1400" dirty="0"/>
          </a:p>
          <a:p>
            <a:r>
              <a:rPr lang="en-US" altLang="en-US" sz="1600" dirty="0" smtClean="0"/>
              <a:t>Important dates:</a:t>
            </a:r>
          </a:p>
          <a:p>
            <a:pPr lvl="1"/>
            <a:r>
              <a:rPr lang="en-US" altLang="en-US" sz="1400" dirty="0" smtClean="0"/>
              <a:t>Midterm (per registrar) Friday 10/27</a:t>
            </a:r>
          </a:p>
          <a:p>
            <a:pPr lvl="1"/>
            <a:r>
              <a:rPr lang="en-US" altLang="en-US" sz="1400" dirty="0" smtClean="0"/>
              <a:t>Last day of classes Friday 12/8</a:t>
            </a:r>
          </a:p>
          <a:p>
            <a:pPr lvl="1"/>
            <a:r>
              <a:rPr lang="en-US" altLang="en-US" sz="1400" dirty="0" smtClean="0"/>
              <a:t>Finals 12/15 – 12/20</a:t>
            </a:r>
          </a:p>
        </p:txBody>
      </p:sp>
    </p:spTree>
    <p:extLst>
      <p:ext uri="{BB962C8B-B14F-4D97-AF65-F5344CB8AC3E}">
        <p14:creationId xmlns:p14="http://schemas.microsoft.com/office/powerpoint/2010/main" val="161187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243458"/>
            <a:ext cx="8432800" cy="701843"/>
          </a:xfrm>
          <a:noFill/>
        </p:spPr>
        <p:txBody>
          <a:bodyPr/>
          <a:lstStyle/>
          <a:p>
            <a:pPr eaLnBrk="1" hangingPunct="1"/>
            <a:r>
              <a:rPr lang="en-US" altLang="en-US" sz="3600" dirty="0" smtClean="0"/>
              <a:t>Syllabus</a:t>
            </a:r>
          </a:p>
        </p:txBody>
      </p:sp>
      <p:sp>
        <p:nvSpPr>
          <p:cNvPr id="21504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094314"/>
            <a:ext cx="8229600" cy="3741845"/>
          </a:xfrm>
        </p:spPr>
        <p:txBody>
          <a:bodyPr>
            <a:noAutofit/>
          </a:bodyPr>
          <a:lstStyle/>
          <a:p>
            <a:r>
              <a:rPr lang="en-US" sz="1600" dirty="0" smtClean="0"/>
              <a:t>Introduction</a:t>
            </a:r>
          </a:p>
          <a:p>
            <a:pPr lvl="1"/>
            <a:r>
              <a:rPr lang="en-US" sz="1400" dirty="0" smtClean="0"/>
              <a:t>Introduction </a:t>
            </a:r>
            <a:r>
              <a:rPr lang="en-US" sz="1400" dirty="0"/>
              <a:t>to AI, Python for AI, Agent-based view of AI</a:t>
            </a:r>
          </a:p>
          <a:p>
            <a:r>
              <a:rPr lang="en-US" sz="1600" dirty="0"/>
              <a:t>Problem Solving and </a:t>
            </a:r>
            <a:r>
              <a:rPr lang="en-US" sz="1600" dirty="0" smtClean="0"/>
              <a:t>Search</a:t>
            </a:r>
          </a:p>
          <a:p>
            <a:pPr lvl="1"/>
            <a:r>
              <a:rPr lang="en-US" sz="1400" dirty="0" smtClean="0"/>
              <a:t>Problem </a:t>
            </a:r>
            <a:r>
              <a:rPr lang="en-US" sz="1400" dirty="0"/>
              <a:t>Solving and Search, Informed Search, Heuristic Search, Advanced Search, Game Playing, Adversarial Search, Genetic Algorithms, Constraint </a:t>
            </a:r>
            <a:r>
              <a:rPr lang="en-US" sz="1400" dirty="0" smtClean="0"/>
              <a:t>Satisfaction</a:t>
            </a:r>
            <a:endParaRPr lang="en-US" sz="1400" dirty="0"/>
          </a:p>
          <a:p>
            <a:r>
              <a:rPr lang="en-US" sz="1600" dirty="0"/>
              <a:t>Language and </a:t>
            </a:r>
            <a:r>
              <a:rPr lang="en-US" sz="1600" dirty="0" smtClean="0"/>
              <a:t>Logic</a:t>
            </a:r>
          </a:p>
          <a:p>
            <a:pPr lvl="1"/>
            <a:r>
              <a:rPr lang="en-US" sz="1400" dirty="0" smtClean="0"/>
              <a:t>Logical </a:t>
            </a:r>
            <a:r>
              <a:rPr lang="en-US" sz="1400" dirty="0"/>
              <a:t>Agents, Predicate Logic, First Order Logic, Inference, Knowledge Representation, Natural Language Processing and Communication, Speech Processing (if time)</a:t>
            </a:r>
          </a:p>
          <a:p>
            <a:r>
              <a:rPr lang="en-US" sz="1600" dirty="0"/>
              <a:t>Reasoning under </a:t>
            </a:r>
            <a:r>
              <a:rPr lang="en-US" sz="1600" dirty="0" smtClean="0"/>
              <a:t>Uncertainty</a:t>
            </a:r>
          </a:p>
          <a:p>
            <a:pPr lvl="1"/>
            <a:r>
              <a:rPr lang="en-US" sz="1400" dirty="0" smtClean="0"/>
              <a:t>Quantifying </a:t>
            </a:r>
            <a:r>
              <a:rPr lang="en-US" sz="1400" dirty="0"/>
              <a:t>Uncertainty, Intro to uncertainty, Probabilistic Reasoning, Bayesian Networks</a:t>
            </a:r>
          </a:p>
          <a:p>
            <a:r>
              <a:rPr lang="en-US" sz="1600" dirty="0" smtClean="0"/>
              <a:t>Learning</a:t>
            </a:r>
          </a:p>
          <a:p>
            <a:pPr lvl="1"/>
            <a:r>
              <a:rPr lang="en-US" sz="1400" dirty="0" smtClean="0"/>
              <a:t>Learning </a:t>
            </a:r>
            <a:r>
              <a:rPr lang="en-US" sz="1400" dirty="0"/>
              <a:t>from Examples, Classification and Clustering, Markov Decision Processes, Neural Networks, Reinforcement Learning, Autonomous </a:t>
            </a:r>
            <a:r>
              <a:rPr lang="en-US" sz="1400" dirty="0" smtClean="0"/>
              <a:t>Cars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99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2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Useful Background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304554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dirty="0" smtClean="0"/>
              <a:t>Linear algebra</a:t>
            </a:r>
          </a:p>
          <a:p>
            <a:pPr lvl="1"/>
            <a:r>
              <a:rPr lang="en-US" altLang="en-US" dirty="0" smtClean="0"/>
              <a:t>vectors and matrices</a:t>
            </a:r>
          </a:p>
          <a:p>
            <a:pPr eaLnBrk="1" hangingPunct="1"/>
            <a:r>
              <a:rPr lang="en-US" altLang="en-US" sz="2800" dirty="0" smtClean="0"/>
              <a:t>Probabilities</a:t>
            </a:r>
          </a:p>
          <a:p>
            <a:pPr lvl="1"/>
            <a:r>
              <a:rPr lang="en-US" altLang="en-US" dirty="0" smtClean="0"/>
              <a:t>random variables</a:t>
            </a:r>
          </a:p>
          <a:p>
            <a:pPr lvl="1"/>
            <a:r>
              <a:rPr lang="en-US" altLang="en-US" dirty="0" smtClean="0"/>
              <a:t>discrete and continuous distributions</a:t>
            </a:r>
          </a:p>
          <a:p>
            <a:pPr lvl="1"/>
            <a:r>
              <a:rPr lang="en-US" altLang="en-US" dirty="0" smtClean="0"/>
              <a:t>Bayes’ theorem</a:t>
            </a:r>
          </a:p>
          <a:p>
            <a:pPr eaLnBrk="1" hangingPunct="1"/>
            <a:r>
              <a:rPr lang="en-US" altLang="en-US" sz="2800" dirty="0" smtClean="0"/>
              <a:t>Programming</a:t>
            </a:r>
          </a:p>
          <a:p>
            <a:pPr lvl="1"/>
            <a:r>
              <a:rPr lang="en-US" altLang="en-US" dirty="0" smtClean="0"/>
              <a:t>Python in a UNIX environment.</a:t>
            </a:r>
          </a:p>
          <a:p>
            <a:pPr lvl="1"/>
            <a:r>
              <a:rPr lang="en-US" altLang="en-US" dirty="0" smtClean="0"/>
              <a:t>text manipulation</a:t>
            </a:r>
          </a:p>
        </p:txBody>
      </p:sp>
    </p:spTree>
    <p:extLst>
      <p:ext uri="{BB962C8B-B14F-4D97-AF65-F5344CB8AC3E}">
        <p14:creationId xmlns:p14="http://schemas.microsoft.com/office/powerpoint/2010/main" val="190714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Grading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61753"/>
            <a:ext cx="8229600" cy="302294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Assignments</a:t>
            </a:r>
          </a:p>
          <a:p>
            <a:pPr lvl="1" eaLnBrk="1" hangingPunct="1"/>
            <a:r>
              <a:rPr lang="en-US" altLang="en-US" dirty="0"/>
              <a:t>P</a:t>
            </a:r>
            <a:r>
              <a:rPr lang="en-US" altLang="en-US" dirty="0" smtClean="0"/>
              <a:t>rogramming assignments (50%)</a:t>
            </a:r>
          </a:p>
          <a:p>
            <a:pPr lvl="1" eaLnBrk="1" hangingPunct="1"/>
            <a:r>
              <a:rPr lang="en-US" altLang="en-US" dirty="0" smtClean="0"/>
              <a:t>Other assignments (10%)</a:t>
            </a:r>
          </a:p>
          <a:p>
            <a:pPr lvl="1" eaLnBrk="1" hangingPunct="1"/>
            <a:r>
              <a:rPr lang="en-US" altLang="en-US" dirty="0" smtClean="0"/>
              <a:t>Midterm (15%)</a:t>
            </a:r>
          </a:p>
          <a:p>
            <a:pPr lvl="1" eaLnBrk="1" hangingPunct="1"/>
            <a:r>
              <a:rPr lang="en-US" altLang="en-US" dirty="0" smtClean="0"/>
              <a:t>Final (20%)</a:t>
            </a:r>
          </a:p>
          <a:p>
            <a:pPr lvl="1" eaLnBrk="1" hangingPunct="1"/>
            <a:r>
              <a:rPr lang="en-US" altLang="en-US" dirty="0" smtClean="0"/>
              <a:t>Class participation (5%)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792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Assignments (draft list)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HW </a:t>
            </a:r>
            <a:r>
              <a:rPr lang="en-US" sz="2400" dirty="0"/>
              <a:t>0: Introduction to the Course </a:t>
            </a:r>
            <a:r>
              <a:rPr lang="en-US" sz="2400" dirty="0" smtClean="0"/>
              <a:t>Environment</a:t>
            </a:r>
          </a:p>
          <a:p>
            <a:r>
              <a:rPr lang="en-US" sz="2400" dirty="0" smtClean="0"/>
              <a:t>HW </a:t>
            </a:r>
            <a:r>
              <a:rPr lang="en-US" sz="2400" dirty="0"/>
              <a:t>1: Mathematical Models (problem set) </a:t>
            </a:r>
            <a:endParaRPr lang="en-US" sz="2400" dirty="0" smtClean="0"/>
          </a:p>
          <a:p>
            <a:r>
              <a:rPr lang="en-US" sz="2400" dirty="0" smtClean="0"/>
              <a:t>HW </a:t>
            </a:r>
            <a:r>
              <a:rPr lang="en-US" sz="2400" dirty="0"/>
              <a:t>2: Search (</a:t>
            </a:r>
            <a:r>
              <a:rPr lang="en-US" sz="2400" dirty="0" smtClean="0"/>
              <a:t>Pacman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HW </a:t>
            </a:r>
            <a:r>
              <a:rPr lang="en-US" sz="2400" dirty="0"/>
              <a:t>3: Game Playing (</a:t>
            </a:r>
            <a:r>
              <a:rPr lang="en-US" sz="2400" dirty="0" smtClean="0"/>
              <a:t>Othello)</a:t>
            </a:r>
          </a:p>
          <a:p>
            <a:r>
              <a:rPr lang="en-US" sz="2400" dirty="0" smtClean="0"/>
              <a:t>HW </a:t>
            </a:r>
            <a:r>
              <a:rPr lang="en-US" sz="2400" dirty="0"/>
              <a:t>4: Language and Logic (Deep Learning and </a:t>
            </a:r>
            <a:r>
              <a:rPr lang="en-US" sz="2400" dirty="0" smtClean="0"/>
              <a:t>NLP)</a:t>
            </a:r>
          </a:p>
          <a:p>
            <a:r>
              <a:rPr lang="en-US" sz="2400" dirty="0" smtClean="0"/>
              <a:t>HW </a:t>
            </a:r>
            <a:r>
              <a:rPr lang="en-US" sz="2400" dirty="0"/>
              <a:t>5: Classification (Autonomous </a:t>
            </a:r>
            <a:r>
              <a:rPr lang="en-US" sz="2400" dirty="0" smtClean="0"/>
              <a:t>Cars)</a:t>
            </a:r>
          </a:p>
          <a:p>
            <a:r>
              <a:rPr lang="en-US" sz="2400" dirty="0" smtClean="0"/>
              <a:t>HW </a:t>
            </a:r>
            <a:r>
              <a:rPr lang="en-US" sz="2400" dirty="0"/>
              <a:t>6: Reinforcement Learning (AI Gym) </a:t>
            </a:r>
            <a:endParaRPr lang="en-US" altLang="en-US" sz="24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31447" y="4732183"/>
            <a:ext cx="6477000" cy="22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351" tIns="34289" rIns="68351" bIns="34289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000" baseline="30000" dirty="0" smtClean="0">
                <a:solidFill>
                  <a:srgbClr val="000000"/>
                </a:solidFill>
              </a:rPr>
              <a:t>*</a:t>
            </a:r>
            <a:r>
              <a:rPr lang="en-US" sz="1000" dirty="0" smtClean="0">
                <a:solidFill>
                  <a:srgbClr val="000000"/>
                </a:solidFill>
              </a:rPr>
              <a:t>Pac-Man </a:t>
            </a:r>
            <a:r>
              <a:rPr lang="en-US" sz="1000" dirty="0">
                <a:solidFill>
                  <a:srgbClr val="000000"/>
                </a:solidFill>
              </a:rPr>
              <a:t>is a registered trademark of Namco-Bandai Games, used here for educational purposes</a:t>
            </a:r>
          </a:p>
        </p:txBody>
      </p:sp>
    </p:spTree>
    <p:extLst>
      <p:ext uri="{BB962C8B-B14F-4D97-AF65-F5344CB8AC3E}">
        <p14:creationId xmlns:p14="http://schemas.microsoft.com/office/powerpoint/2010/main" val="91275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392471"/>
            <a:ext cx="8545616" cy="701843"/>
          </a:xfrm>
        </p:spPr>
        <p:txBody>
          <a:bodyPr/>
          <a:lstStyle/>
          <a:p>
            <a:r>
              <a:rPr lang="en-US" dirty="0" smtClean="0"/>
              <a:t>How to get the most out of the class?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61753"/>
            <a:ext cx="8229600" cy="319431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Attend the lectures and study the slides</a:t>
            </a:r>
          </a:p>
          <a:p>
            <a:pPr lvl="1"/>
            <a:r>
              <a:rPr lang="en-US" sz="2000" dirty="0" smtClean="0"/>
              <a:t>Course syllabus + slides </a:t>
            </a:r>
            <a:r>
              <a:rPr lang="en-US" sz="2000" dirty="0" smtClean="0">
                <a:sym typeface="Wingdings" pitchFamily="2" charset="2"/>
              </a:rPr>
              <a:t>= road map </a:t>
            </a:r>
            <a:endParaRPr lang="en-US" sz="2000" dirty="0" smtClean="0"/>
          </a:p>
          <a:p>
            <a:pPr lvl="1"/>
            <a:r>
              <a:rPr lang="en-US" sz="2000" dirty="0" smtClean="0"/>
              <a:t>Some material may not be found in any of the readings</a:t>
            </a:r>
          </a:p>
          <a:p>
            <a:r>
              <a:rPr lang="en-US" sz="2400" dirty="0" smtClean="0"/>
              <a:t>Hands on experience</a:t>
            </a:r>
          </a:p>
          <a:p>
            <a:pPr lvl="1"/>
            <a:r>
              <a:rPr lang="en-US" sz="1900" dirty="0" smtClean="0"/>
              <a:t>Implement what you’ve learned </a:t>
            </a:r>
          </a:p>
          <a:p>
            <a:r>
              <a:rPr lang="en-US" sz="2400" dirty="0" smtClean="0"/>
              <a:t>Ask questions in and after class</a:t>
            </a:r>
          </a:p>
        </p:txBody>
      </p:sp>
    </p:spTree>
    <p:extLst>
      <p:ext uri="{BB962C8B-B14F-4D97-AF65-F5344CB8AC3E}">
        <p14:creationId xmlns:p14="http://schemas.microsoft.com/office/powerpoint/2010/main" val="27703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bldLvl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75972" y="1269635"/>
            <a:ext cx="8027115" cy="3526031"/>
          </a:xfrm>
        </p:spPr>
        <p:txBody>
          <a:bodyPr>
            <a:noAutofit/>
          </a:bodyPr>
          <a:lstStyle/>
          <a:p>
            <a:r>
              <a:rPr lang="en-US" sz="2400" dirty="0" smtClean="0"/>
              <a:t>Use the right channels for communications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Piazza (not Canvas)</a:t>
            </a:r>
          </a:p>
          <a:p>
            <a:r>
              <a:rPr lang="en-US" sz="2400" dirty="0" smtClean="0"/>
              <a:t>In special cases (e.g., sickness, regrading), email the instructors</a:t>
            </a:r>
          </a:p>
          <a:p>
            <a:pPr lvl="1"/>
            <a:r>
              <a:rPr lang="en-US" sz="1800" dirty="0" smtClean="0"/>
              <a:t>Include [CPSC470] or [CPSC570] or [AI Class] in the subject line</a:t>
            </a:r>
          </a:p>
          <a:p>
            <a:r>
              <a:rPr lang="en-US" sz="2400" dirty="0" smtClean="0"/>
              <a:t>Office Hours: </a:t>
            </a:r>
          </a:p>
          <a:p>
            <a:pPr lvl="1"/>
            <a:r>
              <a:rPr lang="en-US" dirty="0" smtClean="0"/>
              <a:t>Instructor: Fridays 2-4 pm in room 319, 17 </a:t>
            </a:r>
            <a:r>
              <a:rPr lang="en-US" dirty="0" err="1" smtClean="0"/>
              <a:t>Hillhouse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7847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obot soc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4" y="337625"/>
            <a:ext cx="7599841" cy="374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0274" y="4328545"/>
            <a:ext cx="8340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Sean Harris</a:t>
            </a:r>
          </a:p>
          <a:p>
            <a:r>
              <a:rPr lang="en-US" dirty="0" smtClean="0"/>
              <a:t>https</a:t>
            </a:r>
            <a:r>
              <a:rPr lang="en-US" dirty="0"/>
              <a:t>://theconversation.com/how-we-won-the-world-robot-soccer-championship-45156</a:t>
            </a:r>
          </a:p>
        </p:txBody>
      </p:sp>
    </p:spTree>
    <p:extLst>
      <p:ext uri="{BB962C8B-B14F-4D97-AF65-F5344CB8AC3E}">
        <p14:creationId xmlns:p14="http://schemas.microsoft.com/office/powerpoint/2010/main" val="24556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Courses at Other Places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59100"/>
            <a:ext cx="8229600" cy="362063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 smtClean="0"/>
              <a:t>Brick-and-Mortar</a:t>
            </a:r>
          </a:p>
          <a:p>
            <a:pPr lvl="1"/>
            <a:r>
              <a:rPr lang="en-US" altLang="en-US" sz="1900" dirty="0" smtClean="0"/>
              <a:t>Stanford (Percy Liang)</a:t>
            </a:r>
          </a:p>
          <a:p>
            <a:pPr lvl="1"/>
            <a:r>
              <a:rPr lang="en-US" altLang="en-US" sz="1900" dirty="0" smtClean="0"/>
              <a:t>Berkeley (Pieter </a:t>
            </a:r>
            <a:r>
              <a:rPr lang="en-US" altLang="en-US" sz="1900" dirty="0" err="1" smtClean="0"/>
              <a:t>Abbeel</a:t>
            </a:r>
            <a:r>
              <a:rPr lang="en-US" altLang="en-US" sz="1900" dirty="0" smtClean="0"/>
              <a:t> and Dan Klein)</a:t>
            </a:r>
          </a:p>
          <a:p>
            <a:r>
              <a:rPr lang="en-US" altLang="en-US" sz="2400" dirty="0" smtClean="0"/>
              <a:t>Online</a:t>
            </a:r>
          </a:p>
          <a:p>
            <a:pPr lvl="1"/>
            <a:r>
              <a:rPr lang="en-US" altLang="en-US" sz="1900" dirty="0" smtClean="0"/>
              <a:t>Deep Learning (Andrew Ng) on Coursera</a:t>
            </a:r>
          </a:p>
          <a:p>
            <a:pPr lvl="1"/>
            <a:endParaRPr lang="en-US" altLang="en-US" sz="1900" dirty="0" smtClean="0"/>
          </a:p>
        </p:txBody>
      </p:sp>
    </p:spTree>
    <p:extLst>
      <p:ext uri="{BB962C8B-B14F-4D97-AF65-F5344CB8AC3E}">
        <p14:creationId xmlns:p14="http://schemas.microsoft.com/office/powerpoint/2010/main" val="25705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1" grpId="0" build="p" bldLvl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/>
              <a:t>The Alphabet Soup</a:t>
            </a:r>
          </a:p>
        </p:txBody>
      </p:sp>
      <p:sp>
        <p:nvSpPr>
          <p:cNvPr id="214019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000" dirty="0" smtClean="0"/>
              <a:t>AI (Artificial Intelligence)</a:t>
            </a:r>
          </a:p>
          <a:p>
            <a:pPr eaLnBrk="1" hangingPunct="1"/>
            <a:r>
              <a:rPr lang="en-US" altLang="en-US" sz="2000" dirty="0" smtClean="0"/>
              <a:t>ML (Machine Learning)</a:t>
            </a:r>
          </a:p>
          <a:p>
            <a:pPr eaLnBrk="1" hangingPunct="1"/>
            <a:r>
              <a:rPr lang="en-US" altLang="en-US" sz="2000" dirty="0" smtClean="0"/>
              <a:t>DS (Data Science)</a:t>
            </a:r>
          </a:p>
          <a:p>
            <a:pPr eaLnBrk="1" hangingPunct="1"/>
            <a:r>
              <a:rPr lang="en-US" altLang="en-US" sz="2000" dirty="0" smtClean="0"/>
              <a:t>DL (Deep Learning)</a:t>
            </a:r>
          </a:p>
          <a:p>
            <a:pPr eaLnBrk="1" hangingPunct="1"/>
            <a:r>
              <a:rPr lang="en-US" altLang="en-US" sz="2000" dirty="0" smtClean="0"/>
              <a:t>NLP (Natural Language Processing)</a:t>
            </a:r>
          </a:p>
          <a:p>
            <a:pPr eaLnBrk="1" hangingPunct="1"/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8921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137947"/>
            <a:ext cx="8432800" cy="701843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Research in AI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51467"/>
            <a:ext cx="8229600" cy="349947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 smtClean="0"/>
              <a:t>Conferences: </a:t>
            </a:r>
          </a:p>
          <a:p>
            <a:pPr lvl="1"/>
            <a:r>
              <a:rPr lang="en-US" altLang="en-US" sz="1800" dirty="0" smtClean="0"/>
              <a:t>AAAI, IJCAI</a:t>
            </a:r>
          </a:p>
          <a:p>
            <a:pPr eaLnBrk="1" hangingPunct="1"/>
            <a:r>
              <a:rPr lang="en-US" altLang="en-US" sz="2400" dirty="0" smtClean="0"/>
              <a:t>Journals: </a:t>
            </a:r>
          </a:p>
          <a:p>
            <a:pPr lvl="1"/>
            <a:r>
              <a:rPr lang="en-US" altLang="en-US" sz="1800" dirty="0" smtClean="0"/>
              <a:t>JAIR, Artificial Intelligence</a:t>
            </a:r>
          </a:p>
          <a:p>
            <a:r>
              <a:rPr lang="en-US" altLang="en-US" sz="2400" dirty="0" smtClean="0"/>
              <a:t>University centers: </a:t>
            </a:r>
          </a:p>
          <a:p>
            <a:pPr lvl="1"/>
            <a:r>
              <a:rPr lang="en-US" altLang="en-US" sz="1800" dirty="0" smtClean="0"/>
              <a:t>Berkeley, Stanford, MIT, CMU, Columbia, Cornell, Michigan, Texas, Edinburgh, Oxford, Cambridge…</a:t>
            </a:r>
          </a:p>
          <a:p>
            <a:r>
              <a:rPr lang="en-US" altLang="en-US" sz="2400" dirty="0" smtClean="0"/>
              <a:t>Industrial research sites: </a:t>
            </a:r>
          </a:p>
          <a:p>
            <a:pPr lvl="1"/>
            <a:r>
              <a:rPr lang="en-US" altLang="en-US" sz="1800" dirty="0" smtClean="0"/>
              <a:t>Google (+ Brain, DeepMind), Facebook, MSR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IBM, </a:t>
            </a:r>
            <a:r>
              <a:rPr lang="en-US" altLang="en-US" sz="1800" dirty="0" err="1" smtClean="0"/>
              <a:t>Baidu</a:t>
            </a:r>
            <a:r>
              <a:rPr lang="en-US" altLang="en-US" sz="18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27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9" grpId="0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Honesty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2987471"/>
          </a:xfrm>
        </p:spPr>
        <p:txBody>
          <a:bodyPr>
            <a:noAutofit/>
          </a:bodyPr>
          <a:lstStyle/>
          <a:p>
            <a:r>
              <a:rPr lang="en-US" sz="2000" dirty="0"/>
              <a:t>Unless otherwise specified in an assignment all submitted work must be your own, original work. Any excerpts, statements, or phrases from the work of others must be clearly identified as a quotation, and a proper citation provided. </a:t>
            </a:r>
            <a:endParaRPr lang="en-US" sz="2000" dirty="0" smtClean="0"/>
          </a:p>
          <a:p>
            <a:r>
              <a:rPr lang="en-US" sz="2000" dirty="0" smtClean="0"/>
              <a:t>Any </a:t>
            </a:r>
            <a:r>
              <a:rPr lang="en-US" sz="2000" dirty="0"/>
              <a:t>violation of the </a:t>
            </a:r>
            <a:r>
              <a:rPr lang="en-US" sz="2000" dirty="0" smtClean="0"/>
              <a:t>University’s </a:t>
            </a:r>
            <a:r>
              <a:rPr lang="en-US" sz="2000" dirty="0"/>
              <a:t>policy on Academic and Professional Integrity </a:t>
            </a:r>
            <a:r>
              <a:rPr lang="en-US" sz="2000" dirty="0" smtClean="0"/>
              <a:t>will </a:t>
            </a:r>
            <a:r>
              <a:rPr lang="en-US" sz="2000" dirty="0"/>
              <a:t>result in serious penalties, which might range from failing an assignment, to failing a course, to being expelled from the program. </a:t>
            </a:r>
            <a:endParaRPr lang="en-US" sz="2000" dirty="0" smtClean="0"/>
          </a:p>
          <a:p>
            <a:r>
              <a:rPr lang="en-US" sz="2000" dirty="0" smtClean="0"/>
              <a:t>Violations </a:t>
            </a:r>
            <a:r>
              <a:rPr lang="en-US" sz="2000" dirty="0"/>
              <a:t>of academic and professional integrity will be reported to </a:t>
            </a:r>
            <a:r>
              <a:rPr lang="en-US" sz="2000" dirty="0" smtClean="0"/>
              <a:t>Student </a:t>
            </a:r>
            <a:r>
              <a:rPr lang="en-US" sz="2000" dirty="0"/>
              <a:t>Affairs. Consequences impacting assignment or course grades are determined by the faculty instructor; additional sanctions may be </a:t>
            </a:r>
            <a:r>
              <a:rPr lang="en-US" sz="2000" dirty="0" smtClean="0"/>
              <a:t>imposed.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14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Student Mental Health and Wellbeing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687"/>
            <a:ext cx="8229600" cy="2702991"/>
          </a:xfrm>
        </p:spPr>
        <p:txBody>
          <a:bodyPr>
            <a:noAutofit/>
          </a:bodyPr>
          <a:lstStyle/>
          <a:p>
            <a:r>
              <a:rPr lang="en-US" sz="2000" dirty="0" smtClean="0"/>
              <a:t>Yale University is </a:t>
            </a:r>
            <a:r>
              <a:rPr lang="en-US" sz="2000" dirty="0"/>
              <a:t>committed to advancing the mental health and wellbeing of its students. </a:t>
            </a:r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you or someone you know is feeling overwhelmed, depressed, and/or in need of support, services are available. 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036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with Disabilities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164"/>
            <a:ext cx="8229600" cy="3056147"/>
          </a:xfrm>
        </p:spPr>
        <p:txBody>
          <a:bodyPr>
            <a:noAutofit/>
          </a:bodyPr>
          <a:lstStyle/>
          <a:p>
            <a:r>
              <a:rPr lang="en-US" sz="2000" dirty="0"/>
              <a:t>If you think you need an accommodation for a disability, please let me know at your earliest convenience. </a:t>
            </a:r>
            <a:endParaRPr lang="en-US" sz="2000" dirty="0" smtClean="0"/>
          </a:p>
          <a:p>
            <a:r>
              <a:rPr lang="en-US" sz="2000" dirty="0" smtClean="0"/>
              <a:t>Some </a:t>
            </a:r>
            <a:r>
              <a:rPr lang="en-US" sz="2000" dirty="0"/>
              <a:t>aspects of this course, the assignments, the in-class activities, and the way we teach may be modified to facilitate your participation and progress. </a:t>
            </a:r>
            <a:endParaRPr lang="en-US" sz="2000" dirty="0" smtClean="0"/>
          </a:p>
          <a:p>
            <a:r>
              <a:rPr lang="en-US" sz="2000" dirty="0" smtClean="0"/>
              <a:t>I </a:t>
            </a:r>
            <a:r>
              <a:rPr lang="en-US" sz="2000" dirty="0"/>
              <a:t>will treat any information that you provide in as confidential a manner as possible. </a:t>
            </a:r>
          </a:p>
        </p:txBody>
      </p:sp>
    </p:spTree>
    <p:extLst>
      <p:ext uri="{BB962C8B-B14F-4D97-AF65-F5344CB8AC3E}">
        <p14:creationId xmlns:p14="http://schemas.microsoft.com/office/powerpoint/2010/main" val="84106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Programming Language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1307207"/>
            <a:ext cx="8229600" cy="3515932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The programming assignments will be in Python.</a:t>
            </a:r>
          </a:p>
          <a:p>
            <a:r>
              <a:rPr lang="en-US" altLang="en-US" sz="2400" dirty="0" smtClean="0"/>
              <a:t>You are expected to either know Python already or to learn it on your own. </a:t>
            </a:r>
          </a:p>
          <a:p>
            <a:r>
              <a:rPr lang="en-US" altLang="en-US" sz="2400" dirty="0" smtClean="0"/>
              <a:t>The AIMA code base has been installed on the </a:t>
            </a:r>
            <a:r>
              <a:rPr lang="en-US" altLang="en-US" sz="2400" b="1" dirty="0" smtClean="0"/>
              <a:t>Zoo</a:t>
            </a:r>
            <a:r>
              <a:rPr lang="en-US" altLang="en-US" sz="2400" dirty="0" smtClean="0"/>
              <a:t> machines</a:t>
            </a:r>
          </a:p>
          <a:p>
            <a:pPr lvl="1"/>
            <a:r>
              <a:rPr lang="en-US" altLang="en-US" sz="1800" dirty="0" smtClean="0">
                <a:hlinkClick r:id="rId2"/>
              </a:rPr>
              <a:t>http://www.cs.berkeley.edu/~russell/code/doc/install.html</a:t>
            </a:r>
            <a:endParaRPr lang="en-US" altLang="en-US" sz="1800" dirty="0" smtClean="0"/>
          </a:p>
          <a:p>
            <a:r>
              <a:rPr lang="en-US" altLang="en-US" sz="2300" dirty="0" smtClean="0"/>
              <a:t>Other machines may also be available.</a:t>
            </a:r>
          </a:p>
        </p:txBody>
      </p:sp>
    </p:spTree>
    <p:extLst>
      <p:ext uri="{BB962C8B-B14F-4D97-AF65-F5344CB8AC3E}">
        <p14:creationId xmlns:p14="http://schemas.microsoft.com/office/powerpoint/2010/main" val="15358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Submitting Assignments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253515"/>
            <a:ext cx="8229600" cy="34940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 smtClean="0"/>
              <a:t>In the absence of a prior emailed authorization from the instructor, you should turn in your assignments electronically by 11:59:59 PM on the due date. For each day (or fraction of a day) that your submission is late, it will be penalized 10%, for a maximum of 30%. After three days, the assignment will be given a score of zero.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/>
              <a:t>You will need to hand in the source code for the project, relevant documentation, and a script of a test run of your program to show that it actually works on the Zoo machines.</a:t>
            </a:r>
          </a:p>
        </p:txBody>
      </p:sp>
    </p:spTree>
    <p:extLst>
      <p:ext uri="{BB962C8B-B14F-4D97-AF65-F5344CB8AC3E}">
        <p14:creationId xmlns:p14="http://schemas.microsoft.com/office/powerpoint/2010/main" val="30996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Integrity Policies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283793"/>
            <a:ext cx="8229600" cy="3551443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Collaboration policy:</a:t>
            </a:r>
          </a:p>
          <a:p>
            <a:pPr lvl="1"/>
            <a:r>
              <a:rPr lang="en-US" altLang="en-US" sz="2000" dirty="0" smtClean="0"/>
              <a:t>You may discuss the course material and the textbook with other students. You may also discuss the </a:t>
            </a:r>
            <a:r>
              <a:rPr lang="en-US" altLang="en-US" sz="2000" i="1" dirty="0" smtClean="0"/>
              <a:t>requirements</a:t>
            </a:r>
            <a:r>
              <a:rPr lang="en-US" altLang="en-US" sz="2000" dirty="0" smtClean="0"/>
              <a:t> of the assignments. However, you cannot get help with the assignments and exams themselves in oral or written form from anyone. If you are unsure about this policy, ask the instructors.</a:t>
            </a:r>
          </a:p>
          <a:p>
            <a:r>
              <a:rPr lang="en-US" altLang="en-US" sz="2400" dirty="0" smtClean="0"/>
              <a:t>Honesty policy:</a:t>
            </a:r>
          </a:p>
          <a:p>
            <a:pPr lvl="1"/>
            <a:r>
              <a:rPr lang="en-US" altLang="en-US" sz="2000" dirty="0" smtClean="0"/>
              <a:t>We will be using high grade plagiarism detection code</a:t>
            </a:r>
          </a:p>
          <a:p>
            <a:pPr lvl="1"/>
            <a:r>
              <a:rPr lang="en-US" altLang="en-US" sz="2000" dirty="0" smtClean="0"/>
              <a:t>Do not copy other people's code or misrepresent it as yours, period.</a:t>
            </a:r>
          </a:p>
        </p:txBody>
      </p:sp>
    </p:spTree>
    <p:extLst>
      <p:ext uri="{BB962C8B-B14F-4D97-AF65-F5344CB8AC3E}">
        <p14:creationId xmlns:p14="http://schemas.microsoft.com/office/powerpoint/2010/main" val="39578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 and write up should be done independently</a:t>
            </a:r>
          </a:p>
          <a:p>
            <a:r>
              <a:rPr lang="en-US" dirty="0" smtClean="0"/>
              <a:t>Do not show your work to anyone</a:t>
            </a:r>
          </a:p>
          <a:p>
            <a:r>
              <a:rPr lang="en-US" dirty="0" smtClean="0"/>
              <a:t>Do not look at anyone’s work</a:t>
            </a:r>
          </a:p>
          <a:p>
            <a:r>
              <a:rPr lang="en-US" dirty="0" smtClean="0"/>
              <a:t>Do not use existing web code (e.g., 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8927" y="4658364"/>
            <a:ext cx="7972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https://infograph.venngage.com/p/97547/autonomous-cars-infographic-group-work</a:t>
            </a:r>
          </a:p>
        </p:txBody>
      </p:sp>
      <p:pic>
        <p:nvPicPr>
          <p:cNvPr id="4098" name="Picture 2" descr="Image result for autonomous c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54" y="100681"/>
            <a:ext cx="7391400" cy="455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Grading Appeals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355154"/>
            <a:ext cx="8229600" cy="3355391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If you have a question about your grade on a particular assignment (or exam), write a short email to the TA in charge of that assignment.</a:t>
            </a:r>
          </a:p>
          <a:p>
            <a:r>
              <a:rPr lang="en-US" altLang="en-US" dirty="0" smtClean="0"/>
              <a:t>Please submit any such requests within a week of receiving your grade.</a:t>
            </a:r>
          </a:p>
          <a:p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3401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Prospects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Engineering</a:t>
            </a:r>
          </a:p>
          <a:p>
            <a:r>
              <a:rPr lang="en-US" dirty="0" smtClean="0"/>
              <a:t>Finance</a:t>
            </a:r>
          </a:p>
          <a:p>
            <a:r>
              <a:rPr lang="en-US" dirty="0" smtClean="0"/>
              <a:t>Government</a:t>
            </a:r>
          </a:p>
          <a:p>
            <a:r>
              <a:rPr lang="en-US" dirty="0" smtClean="0"/>
              <a:t>Teaching</a:t>
            </a:r>
          </a:p>
          <a:p>
            <a:r>
              <a:rPr lang="en-US" dirty="0" smtClean="0"/>
              <a:t>AI </a:t>
            </a:r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(see next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31" y="173864"/>
            <a:ext cx="2708488" cy="481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9" y="1163097"/>
            <a:ext cx="8535737" cy="3302621"/>
          </a:xfrm>
        </p:spPr>
        <p:txBody>
          <a:bodyPr/>
          <a:lstStyle/>
          <a:p>
            <a:r>
              <a:rPr lang="en-US" sz="18000" dirty="0" smtClean="0">
                <a:latin typeface="Rockwell Extra Bold" panose="02060903040505020403" pitchFamily="18" charset="0"/>
              </a:rPr>
              <a:t>AI</a:t>
            </a:r>
            <a:endParaRPr lang="en-US" sz="18000" dirty="0"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Lecture Outline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8841"/>
            <a:ext cx="8229600" cy="342735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Course overview</a:t>
            </a:r>
          </a:p>
          <a:p>
            <a:pPr eaLnBrk="1" hangingPunct="1"/>
            <a:r>
              <a:rPr lang="en-US" altLang="en-US" dirty="0" smtClean="0"/>
              <a:t>Logistics</a:t>
            </a:r>
          </a:p>
          <a:p>
            <a:pPr eaLnBrk="1" hangingPunct="1"/>
            <a:r>
              <a:rPr lang="en-US" altLang="en-US" dirty="0" smtClean="0"/>
              <a:t>What is AI?</a:t>
            </a:r>
          </a:p>
          <a:p>
            <a:pPr eaLnBrk="1" hangingPunct="1"/>
            <a:r>
              <a:rPr lang="en-US" altLang="en-US" dirty="0" smtClean="0"/>
              <a:t>A brief history</a:t>
            </a:r>
          </a:p>
          <a:p>
            <a:pPr eaLnBrk="1" hangingPunct="1"/>
            <a:r>
              <a:rPr lang="en-US" altLang="en-US" dirty="0" smtClean="0"/>
              <a:t>The state of the art</a:t>
            </a:r>
          </a:p>
          <a:p>
            <a:pPr eaLnBrk="1" hangingPunct="1"/>
            <a:r>
              <a:rPr lang="en-US" altLang="en-US" dirty="0" smtClean="0"/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833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43483</TotalTime>
  <Words>2577</Words>
  <Application>Microsoft Office PowerPoint</Application>
  <PresentationFormat>On-screen Show (16:9)</PresentationFormat>
  <Paragraphs>487</Paragraphs>
  <Slides>83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Calibri</vt:lpstr>
      <vt:lpstr>Georgia</vt:lpstr>
      <vt:lpstr>Lucida Grande</vt:lpstr>
      <vt:lpstr>Monotype Corsiva</vt:lpstr>
      <vt:lpstr>Rockwell Extra Bold</vt:lpstr>
      <vt:lpstr>Times New Roman</vt:lpstr>
      <vt:lpstr>Wingdings</vt:lpstr>
      <vt:lpstr>UM-coursera-052814</vt:lpstr>
      <vt:lpstr>AI</vt:lpstr>
      <vt:lpstr>Artificial Intelligence</vt:lpstr>
      <vt:lpstr>CPSC 470/570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Outline</vt:lpstr>
      <vt:lpstr>Major Goals of the Class</vt:lpstr>
      <vt:lpstr>Practically…</vt:lpstr>
      <vt:lpstr>15 Puzzle</vt:lpstr>
      <vt:lpstr>Chess</vt:lpstr>
      <vt:lpstr>Othello/Reversi</vt:lpstr>
      <vt:lpstr>Backgammon</vt:lpstr>
      <vt:lpstr>Games</vt:lpstr>
      <vt:lpstr>Language</vt:lpstr>
      <vt:lpstr>PowerPoint Presentation</vt:lpstr>
      <vt:lpstr>Learning</vt:lpstr>
      <vt:lpstr>Interacting with the Environment</vt:lpstr>
      <vt:lpstr>What is a Computer? </vt:lpstr>
      <vt:lpstr>What is a Hammer? </vt:lpstr>
      <vt:lpstr>What is a Phone? </vt:lpstr>
      <vt:lpstr>What is a Car? </vt:lpstr>
      <vt:lpstr>What is a Computer?</vt:lpstr>
      <vt:lpstr>The Brain!</vt:lpstr>
      <vt:lpstr>PowerPoint Presentation</vt:lpstr>
      <vt:lpstr>The Brain!</vt:lpstr>
      <vt:lpstr>The Brain!</vt:lpstr>
      <vt:lpstr>What is AI?</vt:lpstr>
      <vt:lpstr>Eight Definitions of AI</vt:lpstr>
      <vt:lpstr>Acting humanly: Turing Test</vt:lpstr>
      <vt:lpstr>Thinking humanly: cognitive modeling</vt:lpstr>
      <vt:lpstr>Thinking rationally: "laws of thought"</vt:lpstr>
      <vt:lpstr>Acting rationally: rational agent</vt:lpstr>
      <vt:lpstr>Rational Agents</vt:lpstr>
      <vt:lpstr>Vacuum-cleaner world</vt:lpstr>
      <vt:lpstr>PowerPoint Presentation</vt:lpstr>
      <vt:lpstr>AI prehistory</vt:lpstr>
      <vt:lpstr>Abridged history of AI</vt:lpstr>
      <vt:lpstr>PowerPoint Presentation</vt:lpstr>
      <vt:lpstr>Abridged history of AI</vt:lpstr>
      <vt:lpstr>State of the Art</vt:lpstr>
      <vt:lpstr>Exercise</vt:lpstr>
      <vt:lpstr>PowerPoint Presentation</vt:lpstr>
      <vt:lpstr>PowerPoint Presentation</vt:lpstr>
      <vt:lpstr>Related Courses and Journals</vt:lpstr>
      <vt:lpstr>Other Applications of AI</vt:lpstr>
      <vt:lpstr>PowerPoint Presentation</vt:lpstr>
      <vt:lpstr>Readings</vt:lpstr>
      <vt:lpstr>The Singularity</vt:lpstr>
      <vt:lpstr>Autonomous Car Videos</vt:lpstr>
      <vt:lpstr>Robot Videos</vt:lpstr>
      <vt:lpstr>Other Videos</vt:lpstr>
      <vt:lpstr>Important points about AI</vt:lpstr>
      <vt:lpstr>AI Method</vt:lpstr>
      <vt:lpstr>Optimization</vt:lpstr>
      <vt:lpstr>Takeaways</vt:lpstr>
      <vt:lpstr>Artificial Intelligence</vt:lpstr>
      <vt:lpstr>Textbook</vt:lpstr>
      <vt:lpstr>Book Chapters</vt:lpstr>
      <vt:lpstr>Course Information</vt:lpstr>
      <vt:lpstr>Course Dates</vt:lpstr>
      <vt:lpstr>Syllabus</vt:lpstr>
      <vt:lpstr>Useful Background</vt:lpstr>
      <vt:lpstr>Grading</vt:lpstr>
      <vt:lpstr>Assignments (draft list)</vt:lpstr>
      <vt:lpstr>How to get the most out of the class?</vt:lpstr>
      <vt:lpstr>Questions?</vt:lpstr>
      <vt:lpstr>Courses at Other Places</vt:lpstr>
      <vt:lpstr>The Alphabet Soup</vt:lpstr>
      <vt:lpstr>Research in AI</vt:lpstr>
      <vt:lpstr>Academic Honesty</vt:lpstr>
      <vt:lpstr>Student Mental Health and Wellbeing</vt:lpstr>
      <vt:lpstr>Students with Disabilities</vt:lpstr>
      <vt:lpstr>Programming Language</vt:lpstr>
      <vt:lpstr>Submitting Assignments</vt:lpstr>
      <vt:lpstr>Integrity Policies</vt:lpstr>
      <vt:lpstr>Specifics</vt:lpstr>
      <vt:lpstr>Grading Appeals</vt:lpstr>
      <vt:lpstr>Job Prospects</vt:lpstr>
      <vt:lpstr>PowerPoint Presentation</vt:lpstr>
      <vt:lpstr>AI</vt:lpstr>
    </vt:vector>
  </TitlesOfParts>
  <Company>University of Michigan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Dragomir Radev</dc:creator>
  <cp:lastModifiedBy>Radev, Dragomir</cp:lastModifiedBy>
  <cp:revision>535</cp:revision>
  <dcterms:created xsi:type="dcterms:W3CDTF">2014-05-29T18:54:38Z</dcterms:created>
  <dcterms:modified xsi:type="dcterms:W3CDTF">2017-08-31T19:09:53Z</dcterms:modified>
</cp:coreProperties>
</file>